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25"/>
  </p:notesMasterIdLst>
  <p:handoutMasterIdLst>
    <p:handoutMasterId r:id="rId26"/>
  </p:handoutMasterIdLst>
  <p:sldIdLst>
    <p:sldId id="603" r:id="rId8"/>
    <p:sldId id="2340" r:id="rId9"/>
    <p:sldId id="739" r:id="rId10"/>
    <p:sldId id="2578" r:id="rId11"/>
    <p:sldId id="1763" r:id="rId12"/>
    <p:sldId id="1764" r:id="rId13"/>
    <p:sldId id="2300" r:id="rId14"/>
    <p:sldId id="2304" r:id="rId15"/>
    <p:sldId id="2293" r:id="rId16"/>
    <p:sldId id="2292" r:id="rId17"/>
    <p:sldId id="2580" r:id="rId18"/>
    <p:sldId id="2306" r:id="rId19"/>
    <p:sldId id="2581" r:id="rId20"/>
    <p:sldId id="2582" r:id="rId21"/>
    <p:sldId id="2583" r:id="rId22"/>
    <p:sldId id="2584" r:id="rId23"/>
    <p:sldId id="582" r:id="rId24"/>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21815"/>
    <a:srgbClr val="1D1D1A"/>
    <a:srgbClr val="91A2BF"/>
    <a:srgbClr val="66BA36"/>
    <a:srgbClr val="595757"/>
    <a:srgbClr val="E4EBEA"/>
    <a:srgbClr val="C00000"/>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71" autoAdjust="0"/>
    <p:restoredTop sz="96291" autoAdjust="0"/>
  </p:normalViewPr>
  <p:slideViewPr>
    <p:cSldViewPr snapToGrid="0" snapToObjects="1">
      <p:cViewPr varScale="1">
        <p:scale>
          <a:sx n="122" d="100"/>
          <a:sy n="122" d="100"/>
        </p:scale>
        <p:origin x="384"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3/20/24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3/20/24 10:30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153985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3/20/24 10:30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133864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3488571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0799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6290500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github.com/chenzomi12/DeepLearningSyste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s://chenzomi12.github.io/"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hyperlink" Target="https://chenzomi12.github.io/"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8.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3.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hyperlink" Target="https://chenzomi12.github.io/"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7.xml"/><Relationship Id="rId7" Type="http://schemas.openxmlformats.org/officeDocument/2006/relationships/image" Target="../media/image1.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1.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2.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0"/>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1"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2024/3/20</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 id="2147483981" r:id="rId5"/>
    <p:sldLayoutId id="2147483982"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2"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 id="2147483983"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F90C9DE7-9EC5-0F4A-9392-2DA5DA9AC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22" name="矩形 21">
            <a:extLst>
              <a:ext uri="{FF2B5EF4-FFF2-40B4-BE49-F238E27FC236}">
                <a16:creationId xmlns:a16="http://schemas.microsoft.com/office/drawing/2014/main" id="{9509A513-4E9F-324A-B83F-F3AED6BA2E0E}"/>
              </a:ext>
            </a:extLst>
          </p:cNvPr>
          <p:cNvSpPr/>
          <p:nvPr/>
        </p:nvSpPr>
        <p:spPr>
          <a:xfrm>
            <a:off x="0" y="1393158"/>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bg1"/>
              </a:solidFill>
            </a:endParaRPr>
          </a:p>
        </p:txBody>
      </p:sp>
      <p:sp>
        <p:nvSpPr>
          <p:cNvPr id="23" name="文本占位符 1">
            <a:extLst>
              <a:ext uri="{FF2B5EF4-FFF2-40B4-BE49-F238E27FC236}">
                <a16:creationId xmlns:a16="http://schemas.microsoft.com/office/drawing/2014/main" id="{CA9FA3BB-057A-FB47-B89B-57C4FB2C0270}"/>
              </a:ext>
            </a:extLst>
          </p:cNvPr>
          <p:cNvSpPr>
            <a:spLocks noGrp="1"/>
          </p:cNvSpPr>
          <p:nvPr>
            <p:ph type="body" sz="quarter" idx="10"/>
          </p:nvPr>
        </p:nvSpPr>
        <p:spPr>
          <a:xfrm>
            <a:off x="1817254" y="4827245"/>
            <a:ext cx="2378228" cy="643926"/>
          </a:xfrm>
          <a:prstGeom prst="rect">
            <a:avLst/>
          </a:prstGeom>
          <a:noFill/>
        </p:spPr>
        <p:txBody>
          <a:bodyPr anchor="ctr"/>
          <a:lstStyle/>
          <a:p>
            <a:pPr marL="0" indent="0">
              <a:buNone/>
            </a:pPr>
            <a:r>
              <a:rPr lang="en-US" altLang="zh-CN" sz="4800" dirty="0">
                <a:solidFill>
                  <a:schemeClr val="bg1"/>
                </a:solidFill>
                <a:latin typeface="ACGN-MiaoGB-Flash" panose="02020300000000000000" pitchFamily="18" charset="-122"/>
                <a:ea typeface="ACGN-MiaoGB-Flash" panose="02020300000000000000" pitchFamily="18" charset="-122"/>
              </a:rPr>
              <a:t>ZOMI</a:t>
            </a:r>
            <a:endParaRPr lang="zh-CN" altLang="en-US" sz="4800" dirty="0">
              <a:solidFill>
                <a:schemeClr val="bg1"/>
              </a:solidFill>
              <a:latin typeface="ACGN-MiaoGB-Flash" panose="02020300000000000000" pitchFamily="18" charset="-122"/>
              <a:ea typeface="ACGN-MiaoGB-Flash" panose="02020300000000000000" pitchFamily="18" charset="-122"/>
            </a:endParaRPr>
          </a:p>
        </p:txBody>
      </p:sp>
      <p:pic>
        <p:nvPicPr>
          <p:cNvPr id="24" name="图片 23">
            <a:extLst>
              <a:ext uri="{FF2B5EF4-FFF2-40B4-BE49-F238E27FC236}">
                <a16:creationId xmlns:a16="http://schemas.microsoft.com/office/drawing/2014/main" id="{75ADAE09-6576-8848-B198-2518517680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2696" y="4864651"/>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5" name="标题 1">
            <a:extLst>
              <a:ext uri="{FF2B5EF4-FFF2-40B4-BE49-F238E27FC236}">
                <a16:creationId xmlns:a16="http://schemas.microsoft.com/office/drawing/2014/main" id="{8C673994-B9F9-9040-8D86-44FD9E5B1839}"/>
              </a:ext>
            </a:extLst>
          </p:cNvPr>
          <p:cNvSpPr txBox="1">
            <a:spLocks/>
          </p:cNvSpPr>
          <p:nvPr/>
        </p:nvSpPr>
        <p:spPr>
          <a:xfrm>
            <a:off x="852696" y="1491224"/>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000" kern="0" dirty="0">
                <a:solidFill>
                  <a:schemeClr val="bg1"/>
                </a:solidFill>
                <a:latin typeface="Gill Sans MT" panose="020B0502020104020203" pitchFamily="34" charset="0"/>
                <a:ea typeface="+mj-ea"/>
              </a:rPr>
              <a:t>大模型：分布式训练</a:t>
            </a:r>
            <a:endParaRPr lang="zh-CN" altLang="en-US" sz="6600" kern="0" dirty="0">
              <a:solidFill>
                <a:schemeClr val="bg1"/>
              </a:solidFill>
              <a:latin typeface="Gill Sans MT" panose="020B0502020104020203" pitchFamily="34" charset="0"/>
              <a:ea typeface="+mj-ea"/>
            </a:endParaRPr>
          </a:p>
        </p:txBody>
      </p:sp>
      <p:sp>
        <p:nvSpPr>
          <p:cNvPr id="26" name="标题 1">
            <a:extLst>
              <a:ext uri="{FF2B5EF4-FFF2-40B4-BE49-F238E27FC236}">
                <a16:creationId xmlns:a16="http://schemas.microsoft.com/office/drawing/2014/main" id="{249FC229-C82E-C341-9E2A-E79ABC5CB480}"/>
              </a:ext>
            </a:extLst>
          </p:cNvPr>
          <p:cNvSpPr txBox="1">
            <a:spLocks/>
          </p:cNvSpPr>
          <p:nvPr/>
        </p:nvSpPr>
        <p:spPr>
          <a:xfrm>
            <a:off x="852696" y="2532343"/>
            <a:ext cx="10403883" cy="200296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Futura Medium" panose="020B0602020204020303" pitchFamily="34" charset="-79"/>
                <a:ea typeface="+mj-ea"/>
                <a:cs typeface="Futura Medium" panose="020B0602020204020303" pitchFamily="34" charset="-79"/>
              </a:rPr>
              <a:t>分布式训练概述</a:t>
            </a:r>
            <a:endParaRPr lang="en-US" altLang="zh-CN" sz="9600" kern="0" dirty="0">
              <a:solidFill>
                <a:schemeClr val="bg1"/>
              </a:solidFill>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56AC567-572E-E749-B863-641A97ED624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417995" y="1360170"/>
            <a:ext cx="6049107" cy="5160545"/>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硬件体系结构：存储、组网和资源管理</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5" y="1360170"/>
            <a:ext cx="4185757" cy="4994910"/>
          </a:xfrm>
          <a:ln w="57150">
            <a:solidFill>
              <a:schemeClr val="bg1">
                <a:lumMod val="95000"/>
              </a:schemeClr>
            </a:solidFill>
          </a:ln>
        </p:spPr>
        <p:txBody>
          <a:bodyPr anchor="ctr"/>
          <a:lstStyle/>
          <a:p>
            <a:r>
              <a:rPr lang="zh-CN" altLang="en-US" b="1" dirty="0"/>
              <a:t>集群硬件体系结构：</a:t>
            </a:r>
            <a:endParaRPr lang="en-US" altLang="zh-CN" b="1" dirty="0"/>
          </a:p>
          <a:p>
            <a:pPr lvl="1"/>
            <a:r>
              <a:rPr lang="zh-CN" altLang="en-US" dirty="0"/>
              <a:t>负责集群的建设，包括存储、网络和程序的执行，互联与加速。</a:t>
            </a:r>
            <a:endParaRPr lang="en-US" altLang="zh-CN" dirty="0"/>
          </a:p>
          <a:p>
            <a:r>
              <a:rPr lang="zh-CN" altLang="en-US" b="1" dirty="0"/>
              <a:t>作业调度和资源管理：</a:t>
            </a:r>
            <a:endParaRPr lang="en-US" altLang="zh-CN" b="1" dirty="0"/>
          </a:p>
          <a:p>
            <a:pPr lvl="1"/>
            <a:r>
              <a:rPr lang="zh-CN" altLang="en-US" dirty="0"/>
              <a:t>在更广的层面，作业与作业间需要平台提供调度，运行期资源分配与环境隔离，异构资源集群管理等。将服务器资源池化，通过高效的调度器结合深度学习作业特点和异构硬件拓扑进行高效调度。</a:t>
            </a:r>
          </a:p>
        </p:txBody>
      </p:sp>
      <p:sp>
        <p:nvSpPr>
          <p:cNvPr id="7" name="矩形 6">
            <a:extLst>
              <a:ext uri="{FF2B5EF4-FFF2-40B4-BE49-F238E27FC236}">
                <a16:creationId xmlns:a16="http://schemas.microsoft.com/office/drawing/2014/main" id="{2425C6EA-F164-C441-B807-E762519C62FC}"/>
              </a:ext>
            </a:extLst>
          </p:cNvPr>
          <p:cNvSpPr/>
          <p:nvPr/>
        </p:nvSpPr>
        <p:spPr>
          <a:xfrm>
            <a:off x="6098381" y="4989381"/>
            <a:ext cx="5287657" cy="68316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5436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E69FC4F-EB09-D843-A90E-898EE12EF114}"/>
              </a:ext>
            </a:extLst>
          </p:cNvPr>
          <p:cNvSpPr>
            <a:spLocks noGrp="1"/>
          </p:cNvSpPr>
          <p:nvPr>
            <p:ph type="title"/>
          </p:nvPr>
        </p:nvSpPr>
        <p:spPr/>
        <p:txBody>
          <a:bodyPr/>
          <a:lstStyle/>
          <a:p>
            <a:r>
              <a:rPr lang="zh-CN" altLang="en-US" dirty="0"/>
              <a:t>分布式训练</a:t>
            </a:r>
          </a:p>
        </p:txBody>
      </p:sp>
      <p:pic>
        <p:nvPicPr>
          <p:cNvPr id="7" name="图片 6">
            <a:extLst>
              <a:ext uri="{FF2B5EF4-FFF2-40B4-BE49-F238E27FC236}">
                <a16:creationId xmlns:a16="http://schemas.microsoft.com/office/drawing/2014/main" id="{7B419913-8360-E84A-A142-3017D183B82A}"/>
              </a:ext>
            </a:extLst>
          </p:cNvPr>
          <p:cNvPicPr>
            <a:picLocks noChangeAspect="1"/>
          </p:cNvPicPr>
          <p:nvPr/>
        </p:nvPicPr>
        <p:blipFill>
          <a:blip r:embed="rId2"/>
          <a:stretch>
            <a:fillRect/>
          </a:stretch>
        </p:blipFill>
        <p:spPr>
          <a:xfrm>
            <a:off x="623635" y="1418774"/>
            <a:ext cx="10963473" cy="2267138"/>
          </a:xfrm>
          <a:prstGeom prst="rect">
            <a:avLst/>
          </a:prstGeom>
        </p:spPr>
      </p:pic>
    </p:spTree>
    <p:extLst>
      <p:ext uri="{BB962C8B-B14F-4D97-AF65-F5344CB8AC3E}">
        <p14:creationId xmlns:p14="http://schemas.microsoft.com/office/powerpoint/2010/main" val="835462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0754A8F-2426-744D-A9C5-8535659A964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417995" y="1360170"/>
            <a:ext cx="6049107" cy="5160545"/>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大模型使能层：分布式训练推理框架</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5" y="1556240"/>
            <a:ext cx="4106627" cy="4763672"/>
          </a:xfrm>
          <a:ln w="57150">
            <a:solidFill>
              <a:schemeClr val="bg1">
                <a:lumMod val="95000"/>
              </a:schemeClr>
            </a:solidFill>
          </a:ln>
        </p:spPr>
        <p:txBody>
          <a:bodyPr anchor="ctr"/>
          <a:lstStyle/>
          <a:p>
            <a:r>
              <a:rPr lang="zh-CN" altLang="en-US" b="1" dirty="0"/>
              <a:t>解决大模型分布式训练：</a:t>
            </a:r>
            <a:endParaRPr lang="en-US" altLang="zh-CN" b="1" dirty="0"/>
          </a:p>
          <a:p>
            <a:pPr marL="582006" lvl="1" indent="-342900">
              <a:buFont typeface="+mj-lt"/>
              <a:buAutoNum type="arabicPeriod"/>
            </a:pPr>
            <a:r>
              <a:rPr lang="zh-CN" altLang="en-US" dirty="0"/>
              <a:t>部署和训练以 </a:t>
            </a:r>
            <a:r>
              <a:rPr lang="en-US" altLang="zh-CN" dirty="0"/>
              <a:t>Transformer</a:t>
            </a:r>
            <a:r>
              <a:rPr lang="zh-CN" altLang="en-US" dirty="0"/>
              <a:t> 类型结构的大模型；</a:t>
            </a:r>
            <a:endParaRPr lang="en-US" altLang="zh-CN" dirty="0"/>
          </a:p>
          <a:p>
            <a:pPr marL="582006" lvl="1" indent="-342900">
              <a:buFont typeface="+mj-lt"/>
              <a:buAutoNum type="arabicPeriod"/>
            </a:pPr>
            <a:r>
              <a:rPr lang="zh-CN" altLang="en-US" dirty="0"/>
              <a:t>提供数据并行、模型并行和流水线并行等分布式并行模式；</a:t>
            </a:r>
            <a:endParaRPr lang="en-US" altLang="zh-CN" dirty="0"/>
          </a:p>
          <a:p>
            <a:pPr marL="582006" lvl="1" indent="-342900">
              <a:buFont typeface="+mj-lt"/>
              <a:buAutoNum type="arabicPeriod"/>
            </a:pPr>
            <a:r>
              <a:rPr lang="zh-CN" altLang="en-US" dirty="0"/>
              <a:t>以集合通信和参数服务器方式进行资源整合；</a:t>
            </a:r>
            <a:endParaRPr lang="zh-CN" altLang="en-US" sz="1600" dirty="0"/>
          </a:p>
        </p:txBody>
      </p:sp>
      <p:sp>
        <p:nvSpPr>
          <p:cNvPr id="7" name="矩形 6">
            <a:extLst>
              <a:ext uri="{FF2B5EF4-FFF2-40B4-BE49-F238E27FC236}">
                <a16:creationId xmlns:a16="http://schemas.microsoft.com/office/drawing/2014/main" id="{2425C6EA-F164-C441-B807-E762519C62FC}"/>
              </a:ext>
            </a:extLst>
          </p:cNvPr>
          <p:cNvSpPr/>
          <p:nvPr/>
        </p:nvSpPr>
        <p:spPr>
          <a:xfrm>
            <a:off x="6004542" y="2426677"/>
            <a:ext cx="3561490" cy="75795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34616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0754A8F-2426-744D-A9C5-8535659A964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417995" y="1360170"/>
            <a:ext cx="6049107" cy="5160545"/>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en-US" altLang="zh-CN" dirty="0"/>
              <a:t>DeepSpeed</a:t>
            </a:r>
            <a:endParaRPr lang="zh-CN" altLang="en-US" dirty="0"/>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5" y="1360170"/>
            <a:ext cx="4335227" cy="4959742"/>
          </a:xfrm>
          <a:ln w="57150">
            <a:solidFill>
              <a:schemeClr val="bg1">
                <a:lumMod val="95000"/>
              </a:schemeClr>
            </a:solidFill>
          </a:ln>
        </p:spPr>
        <p:txBody>
          <a:bodyPr anchor="ctr"/>
          <a:lstStyle/>
          <a:p>
            <a:r>
              <a:rPr lang="zh-CN" altLang="en-US" sz="1800" b="1" dirty="0"/>
              <a:t>微软</a:t>
            </a:r>
            <a:r>
              <a:rPr lang="zh-CN" altLang="en-US" sz="1800" dirty="0"/>
              <a:t>开发，提高</a:t>
            </a:r>
            <a:r>
              <a:rPr lang="zh-CN" altLang="en-US" sz="1800" b="1" dirty="0"/>
              <a:t>大模型训练效率</a:t>
            </a:r>
            <a:r>
              <a:rPr lang="zh-CN" altLang="en-US" sz="1800" dirty="0"/>
              <a:t>和可扩展性：</a:t>
            </a:r>
            <a:endParaRPr lang="en-US" altLang="zh-CN" sz="1800" dirty="0"/>
          </a:p>
          <a:p>
            <a:pPr marL="582006" lvl="1" indent="-342900">
              <a:buFont typeface="+mj-lt"/>
              <a:buAutoNum type="arabicPeriod"/>
            </a:pPr>
            <a:r>
              <a:rPr lang="zh-CN" altLang="en-US" sz="1600" dirty="0">
                <a:solidFill>
                  <a:srgbClr val="C00000"/>
                </a:solidFill>
              </a:rPr>
              <a:t>加速训练手段：</a:t>
            </a:r>
            <a:r>
              <a:rPr lang="zh-CN" altLang="en-US" sz="1600" dirty="0"/>
              <a:t>数据并行（</a:t>
            </a:r>
            <a:r>
              <a:rPr lang="en-US" altLang="zh-CN" sz="1600" dirty="0"/>
              <a:t>ZeRO</a:t>
            </a:r>
            <a:r>
              <a:rPr lang="zh-CN" altLang="en-US" sz="1600" dirty="0"/>
              <a:t>系列）、模型并行（</a:t>
            </a:r>
            <a:r>
              <a:rPr lang="en-US" altLang="zh-CN" sz="1600" dirty="0"/>
              <a:t>PP</a:t>
            </a:r>
            <a:r>
              <a:rPr lang="zh-CN" altLang="en-US" sz="1600" dirty="0"/>
              <a:t>）、梯度累积、动态缩放、混合精度等。</a:t>
            </a:r>
            <a:endParaRPr lang="en-US" altLang="zh-CN" sz="1600" dirty="0"/>
          </a:p>
          <a:p>
            <a:pPr marL="582006" lvl="1" indent="-342900">
              <a:buFont typeface="+mj-lt"/>
              <a:buAutoNum type="arabicPeriod"/>
            </a:pPr>
            <a:r>
              <a:rPr lang="zh-CN" altLang="en-US" sz="1600" dirty="0">
                <a:solidFill>
                  <a:srgbClr val="C00000"/>
                </a:solidFill>
              </a:rPr>
              <a:t>辅助工具：</a:t>
            </a:r>
            <a:r>
              <a:rPr lang="zh-CN" altLang="en-US" sz="1600" dirty="0"/>
              <a:t>分布式训练管理、内存优化和模型压缩等，帮助开发者更好管理和优化大模型训练任务。</a:t>
            </a:r>
            <a:endParaRPr lang="en-US" altLang="zh-CN" sz="1600" dirty="0">
              <a:solidFill>
                <a:srgbClr val="C00000"/>
              </a:solidFill>
            </a:endParaRPr>
          </a:p>
          <a:p>
            <a:pPr marL="582006" lvl="1" indent="-342900">
              <a:buFont typeface="+mj-lt"/>
              <a:buAutoNum type="arabicPeriod"/>
            </a:pPr>
            <a:r>
              <a:rPr lang="zh-CN" altLang="en-US" sz="1600" dirty="0">
                <a:solidFill>
                  <a:srgbClr val="C00000"/>
                </a:solidFill>
              </a:rPr>
              <a:t>快速迁移：</a:t>
            </a:r>
            <a:r>
              <a:rPr lang="zh-CN" altLang="en-US" sz="1600" dirty="0"/>
              <a:t>通过 </a:t>
            </a:r>
            <a:r>
              <a:rPr lang="en-US" altLang="zh-CN" sz="1600" dirty="0"/>
              <a:t>Python</a:t>
            </a:r>
            <a:r>
              <a:rPr lang="zh-CN" altLang="en-US" sz="1600" dirty="0"/>
              <a:t> </a:t>
            </a:r>
            <a:r>
              <a:rPr lang="en-US" altLang="zh-CN" sz="1600" dirty="0"/>
              <a:t>Warp</a:t>
            </a:r>
            <a:r>
              <a:rPr lang="zh-CN" altLang="en-US" sz="1600" dirty="0"/>
              <a:t> 方式基于 </a:t>
            </a:r>
            <a:r>
              <a:rPr lang="en-US" altLang="zh-CN" sz="1600" dirty="0"/>
              <a:t>PyTorch</a:t>
            </a:r>
            <a:r>
              <a:rPr lang="zh-CN" altLang="en-US" sz="1600" dirty="0"/>
              <a:t> 来构建，直接调用即完成简单迁移。</a:t>
            </a:r>
            <a:endParaRPr lang="en-US" altLang="zh-CN" sz="1600" dirty="0"/>
          </a:p>
          <a:p>
            <a:pPr marL="239106" lvl="1" indent="-239106">
              <a:buFont typeface="Arial" pitchFamily="34" charset="0"/>
              <a:buChar char="•"/>
            </a:pPr>
            <a:r>
              <a:rPr lang="en-US" altLang="zh-CN" b="1" dirty="0"/>
              <a:t>Coins</a:t>
            </a:r>
            <a:r>
              <a:rPr lang="zh-CN" altLang="en-US" b="1" dirty="0"/>
              <a:t>？</a:t>
            </a:r>
          </a:p>
        </p:txBody>
      </p:sp>
      <p:sp>
        <p:nvSpPr>
          <p:cNvPr id="7" name="矩形 6">
            <a:extLst>
              <a:ext uri="{FF2B5EF4-FFF2-40B4-BE49-F238E27FC236}">
                <a16:creationId xmlns:a16="http://schemas.microsoft.com/office/drawing/2014/main" id="{2425C6EA-F164-C441-B807-E762519C62FC}"/>
              </a:ext>
            </a:extLst>
          </p:cNvPr>
          <p:cNvSpPr/>
          <p:nvPr/>
        </p:nvSpPr>
        <p:spPr>
          <a:xfrm>
            <a:off x="6004542" y="2426677"/>
            <a:ext cx="941381" cy="75795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03699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0754A8F-2426-744D-A9C5-8535659A964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417995" y="1360170"/>
            <a:ext cx="6049107" cy="5160545"/>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en-US" altLang="zh-CN" dirty="0"/>
              <a:t>Megatron-LM</a:t>
            </a:r>
            <a:endParaRPr lang="zh-CN" altLang="en-US" dirty="0"/>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5" y="1360170"/>
            <a:ext cx="4335227" cy="4959742"/>
          </a:xfrm>
          <a:ln w="57150">
            <a:solidFill>
              <a:schemeClr val="bg1">
                <a:lumMod val="95000"/>
              </a:schemeClr>
            </a:solidFill>
          </a:ln>
        </p:spPr>
        <p:txBody>
          <a:bodyPr anchor="ctr"/>
          <a:lstStyle/>
          <a:p>
            <a:r>
              <a:rPr lang="en-US" altLang="zh-CN" b="1" dirty="0"/>
              <a:t>NVIDIA</a:t>
            </a:r>
            <a:r>
              <a:rPr lang="zh-CN" altLang="en-US" b="1" dirty="0"/>
              <a:t> </a:t>
            </a:r>
            <a:r>
              <a:rPr lang="zh-CN" altLang="en-US" sz="1800" dirty="0"/>
              <a:t>开发，提高</a:t>
            </a:r>
            <a:r>
              <a:rPr lang="zh-CN" altLang="en-US" sz="1800" b="1" dirty="0"/>
              <a:t>大模型分布式并行训练效率和线性度</a:t>
            </a:r>
            <a:r>
              <a:rPr lang="zh-CN" altLang="en-US" sz="1800" dirty="0"/>
              <a:t>：</a:t>
            </a:r>
            <a:endParaRPr lang="en-US" altLang="zh-CN" sz="1800" dirty="0"/>
          </a:p>
          <a:p>
            <a:pPr marL="582006" lvl="1" indent="-342900">
              <a:buFont typeface="+mj-lt"/>
              <a:buAutoNum type="arabicPeriod"/>
            </a:pPr>
            <a:r>
              <a:rPr lang="zh-CN" altLang="en-US" sz="1600" dirty="0">
                <a:solidFill>
                  <a:srgbClr val="C00000"/>
                </a:solidFill>
              </a:rPr>
              <a:t>加速训练手段：</a:t>
            </a:r>
            <a:r>
              <a:rPr lang="en-US" altLang="zh-CN" dirty="0"/>
              <a:t> </a:t>
            </a:r>
            <a:r>
              <a:rPr lang="zh-CN" altLang="en-US" sz="1600" dirty="0"/>
              <a:t>综合数据并行（</a:t>
            </a:r>
            <a:r>
              <a:rPr lang="en-US" altLang="zh-CN" sz="1600" dirty="0"/>
              <a:t>Data Parallelism</a:t>
            </a:r>
            <a:r>
              <a:rPr lang="zh-CN" altLang="en-US" sz="1600" dirty="0"/>
              <a:t>），张量并行（</a:t>
            </a:r>
            <a:r>
              <a:rPr lang="en-US" altLang="zh-CN" sz="1600" dirty="0"/>
              <a:t>Tensor Parallelism</a:t>
            </a:r>
            <a:r>
              <a:rPr lang="zh-CN" altLang="en-US" sz="1600" dirty="0"/>
              <a:t>）和流水线并行（</a:t>
            </a:r>
            <a:r>
              <a:rPr lang="en-US" altLang="zh-CN" sz="1600" dirty="0"/>
              <a:t>Pipeline Parallelism</a:t>
            </a:r>
            <a:r>
              <a:rPr lang="zh-CN" altLang="en-US" sz="1600" dirty="0"/>
              <a:t>）来复现 </a:t>
            </a:r>
            <a:r>
              <a:rPr lang="en-US" altLang="zh-CN" sz="1600" dirty="0"/>
              <a:t>GPT-3 </a:t>
            </a:r>
            <a:r>
              <a:rPr lang="zh-CN" altLang="en-US" sz="1600" dirty="0"/>
              <a:t>。</a:t>
            </a:r>
            <a:endParaRPr lang="en-US" altLang="zh-CN" sz="1600" dirty="0"/>
          </a:p>
          <a:p>
            <a:pPr marL="582006" lvl="1" indent="-342900">
              <a:buFont typeface="+mj-lt"/>
              <a:buAutoNum type="arabicPeriod"/>
            </a:pPr>
            <a:r>
              <a:rPr lang="zh-CN" altLang="en-US" sz="1600" dirty="0">
                <a:solidFill>
                  <a:srgbClr val="C00000"/>
                </a:solidFill>
              </a:rPr>
              <a:t>辅助工具：</a:t>
            </a:r>
            <a:r>
              <a:rPr lang="zh-CN" altLang="en-US" sz="1600" dirty="0"/>
              <a:t>强大的数据处理 </a:t>
            </a:r>
            <a:r>
              <a:rPr lang="en-US" altLang="zh-CN" sz="1600" dirty="0"/>
              <a:t>&amp;</a:t>
            </a:r>
            <a:r>
              <a:rPr lang="zh-CN" altLang="en-US" sz="1600" dirty="0"/>
              <a:t> </a:t>
            </a:r>
            <a:r>
              <a:rPr lang="en-US" altLang="zh-CN" sz="1600" dirty="0"/>
              <a:t>Tokenizer</a:t>
            </a:r>
            <a:r>
              <a:rPr lang="zh-CN" altLang="en-US" sz="1600" dirty="0"/>
              <a:t>，支持 </a:t>
            </a:r>
            <a:r>
              <a:rPr lang="en-US" altLang="zh-CN" sz="1600" dirty="0"/>
              <a:t>LLM</a:t>
            </a:r>
            <a:r>
              <a:rPr lang="zh-CN" altLang="en-US" sz="1600" dirty="0"/>
              <a:t> </a:t>
            </a:r>
            <a:r>
              <a:rPr lang="en-US" altLang="zh-CN" sz="1600" dirty="0"/>
              <a:t>&amp;</a:t>
            </a:r>
            <a:r>
              <a:rPr lang="zh-CN" altLang="en-US" sz="1600" dirty="0"/>
              <a:t> </a:t>
            </a:r>
            <a:r>
              <a:rPr lang="en-US" altLang="zh-CN" sz="1600" dirty="0"/>
              <a:t>VLM</a:t>
            </a:r>
            <a:r>
              <a:rPr lang="zh-CN" altLang="en-US" sz="1600" dirty="0"/>
              <a:t> 等基于 </a:t>
            </a:r>
            <a:r>
              <a:rPr lang="en-US" altLang="zh-CN" sz="1600" dirty="0"/>
              <a:t>Transformer</a:t>
            </a:r>
            <a:r>
              <a:rPr lang="zh-CN" altLang="en-US" sz="1600" dirty="0"/>
              <a:t> 结构。</a:t>
            </a:r>
            <a:endParaRPr lang="en-US" altLang="zh-CN" sz="1600" dirty="0"/>
          </a:p>
          <a:p>
            <a:pPr marL="239106" lvl="1" indent="-239106">
              <a:buFont typeface="Arial" pitchFamily="34" charset="0"/>
              <a:buChar char="•"/>
            </a:pPr>
            <a:r>
              <a:rPr lang="en-US" altLang="zh-CN" b="1" dirty="0"/>
              <a:t>Coins</a:t>
            </a:r>
            <a:r>
              <a:rPr lang="zh-CN" altLang="en-US" b="1" dirty="0"/>
              <a:t>？</a:t>
            </a:r>
          </a:p>
        </p:txBody>
      </p:sp>
      <p:sp>
        <p:nvSpPr>
          <p:cNvPr id="7" name="矩形 6">
            <a:extLst>
              <a:ext uri="{FF2B5EF4-FFF2-40B4-BE49-F238E27FC236}">
                <a16:creationId xmlns:a16="http://schemas.microsoft.com/office/drawing/2014/main" id="{2425C6EA-F164-C441-B807-E762519C62FC}"/>
              </a:ext>
            </a:extLst>
          </p:cNvPr>
          <p:cNvSpPr/>
          <p:nvPr/>
        </p:nvSpPr>
        <p:spPr>
          <a:xfrm>
            <a:off x="6848604" y="2409092"/>
            <a:ext cx="941381" cy="75795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06999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0754A8F-2426-744D-A9C5-8535659A964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417995" y="1360170"/>
            <a:ext cx="6049107" cy="5160545"/>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en-US" altLang="zh-CN" dirty="0"/>
              <a:t>Colossal-AI</a:t>
            </a:r>
            <a:r>
              <a:rPr lang="zh-CN" altLang="en-US" dirty="0"/>
              <a:t> </a:t>
            </a:r>
            <a:r>
              <a:rPr lang="en-US" altLang="zh-CN" dirty="0"/>
              <a:t>&amp;</a:t>
            </a:r>
            <a:r>
              <a:rPr lang="zh-CN" altLang="en-US" dirty="0"/>
              <a:t> </a:t>
            </a:r>
            <a:r>
              <a:rPr lang="en-US" altLang="zh-CN" dirty="0"/>
              <a:t>BMTrain</a:t>
            </a:r>
            <a:endParaRPr lang="zh-CN" altLang="en-US" dirty="0"/>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5" y="1360170"/>
            <a:ext cx="4467111" cy="4959742"/>
          </a:xfrm>
          <a:ln w="57150">
            <a:solidFill>
              <a:schemeClr val="bg1">
                <a:lumMod val="95000"/>
              </a:schemeClr>
            </a:solidFill>
          </a:ln>
        </p:spPr>
        <p:txBody>
          <a:bodyPr anchor="ctr"/>
          <a:lstStyle/>
          <a:p>
            <a:r>
              <a:rPr lang="en-US" altLang="zh-CN" b="1" dirty="0"/>
              <a:t>Colossal-AI</a:t>
            </a:r>
            <a:r>
              <a:rPr lang="zh-CN" altLang="en-US" b="1" dirty="0"/>
              <a:t> </a:t>
            </a:r>
            <a:r>
              <a:rPr lang="zh-CN" altLang="en-US" dirty="0"/>
              <a:t>通过多种优化策略提高训练效率和</a:t>
            </a:r>
            <a:r>
              <a:rPr lang="zh-CN" altLang="en-US" b="1" dirty="0"/>
              <a:t>降低显存需求：</a:t>
            </a:r>
            <a:endParaRPr lang="en-US" altLang="zh-CN" b="1" dirty="0"/>
          </a:p>
          <a:p>
            <a:pPr marL="582006" lvl="1" indent="-342900">
              <a:buFont typeface="+mj-lt"/>
              <a:buAutoNum type="arabicPeriod"/>
            </a:pPr>
            <a:r>
              <a:rPr lang="zh-CN" altLang="en-US" sz="1400" dirty="0">
                <a:solidFill>
                  <a:srgbClr val="C00000"/>
                </a:solidFill>
              </a:rPr>
              <a:t>加速训练手段：</a:t>
            </a:r>
            <a:r>
              <a:rPr lang="en-US" altLang="zh-CN" sz="1600" dirty="0"/>
              <a:t> </a:t>
            </a:r>
            <a:r>
              <a:rPr lang="zh-CN" altLang="en-US" sz="1600" dirty="0"/>
              <a:t>更加丰富张量并行策略（</a:t>
            </a:r>
            <a:r>
              <a:rPr lang="en-US" altLang="zh-CN" sz="1600" dirty="0"/>
              <a:t>1D/2D/2.5D/3D-TP</a:t>
            </a:r>
            <a:r>
              <a:rPr lang="zh-CN" altLang="en-US" sz="1600" dirty="0"/>
              <a:t>）</a:t>
            </a:r>
            <a:r>
              <a:rPr lang="zh-CN" altLang="en-US" sz="1400" dirty="0"/>
              <a:t>；</a:t>
            </a:r>
            <a:endParaRPr lang="en-US" altLang="zh-CN" sz="1400" dirty="0"/>
          </a:p>
          <a:p>
            <a:pPr marL="582006" lvl="1" indent="-342900">
              <a:buFont typeface="+mj-lt"/>
              <a:buAutoNum type="arabicPeriod"/>
            </a:pPr>
            <a:r>
              <a:rPr lang="zh-CN" altLang="en-US" sz="1400" dirty="0">
                <a:solidFill>
                  <a:srgbClr val="C00000"/>
                </a:solidFill>
              </a:rPr>
              <a:t>丰富案例：</a:t>
            </a:r>
            <a:r>
              <a:rPr lang="zh-CN" altLang="en-US" sz="1400" dirty="0"/>
              <a:t>提供</a:t>
            </a:r>
            <a:r>
              <a:rPr lang="en-US" altLang="zh-CN" sz="1400" dirty="0"/>
              <a:t>20+</a:t>
            </a:r>
            <a:r>
              <a:rPr lang="zh-CN" altLang="en-US" sz="1400" dirty="0"/>
              <a:t>大模型</a:t>
            </a:r>
            <a:r>
              <a:rPr lang="en-US" altLang="zh-CN" sz="1400" dirty="0"/>
              <a:t>DEMO</a:t>
            </a:r>
            <a:r>
              <a:rPr lang="zh-CN" altLang="en-US" sz="1400" dirty="0"/>
              <a:t>和配置文件，融入最新 </a:t>
            </a:r>
            <a:r>
              <a:rPr lang="en-US" altLang="zh-CN" sz="1400" dirty="0"/>
              <a:t>MOE</a:t>
            </a:r>
            <a:r>
              <a:rPr lang="zh-CN" altLang="en-US" sz="1400" dirty="0"/>
              <a:t> 技术和 </a:t>
            </a:r>
            <a:r>
              <a:rPr lang="en-US" altLang="zh-CN" sz="1400" dirty="0"/>
              <a:t>SORA</a:t>
            </a:r>
            <a:r>
              <a:rPr lang="zh-CN" altLang="en-US" sz="1400" dirty="0"/>
              <a:t>；</a:t>
            </a:r>
            <a:endParaRPr lang="en-US" altLang="zh-CN" sz="1400" dirty="0"/>
          </a:p>
          <a:p>
            <a:pPr marL="239106" lvl="1" indent="-239106">
              <a:buFont typeface="Arial" pitchFamily="34" charset="0"/>
              <a:buChar char="•"/>
            </a:pPr>
            <a:r>
              <a:rPr lang="en-US" altLang="zh-CN" sz="2000" b="1" dirty="0"/>
              <a:t>BMTrain </a:t>
            </a:r>
            <a:r>
              <a:rPr lang="zh-CN" altLang="en-US" sz="2000" dirty="0"/>
              <a:t>用于训练数</a:t>
            </a:r>
            <a:r>
              <a:rPr lang="zh-CN" altLang="en-US" sz="2000" b="1" dirty="0"/>
              <a:t>百亿规模参数</a:t>
            </a:r>
            <a:r>
              <a:rPr lang="zh-CN" altLang="en-US" sz="2000" dirty="0"/>
              <a:t>大模型</a:t>
            </a:r>
            <a:r>
              <a:rPr lang="zh-CN" altLang="en-US" sz="2000" b="1" dirty="0"/>
              <a:t>：</a:t>
            </a:r>
            <a:endParaRPr lang="en-US" altLang="zh-CN" sz="2000" b="1" dirty="0"/>
          </a:p>
          <a:p>
            <a:pPr marL="582006" lvl="1" indent="-342900">
              <a:buFont typeface="+mj-lt"/>
              <a:buAutoNum type="arabicPeriod"/>
            </a:pPr>
            <a:r>
              <a:rPr lang="zh-CN" altLang="en-US" sz="1400" dirty="0">
                <a:solidFill>
                  <a:srgbClr val="C00000"/>
                </a:solidFill>
              </a:rPr>
              <a:t>模型支持：</a:t>
            </a:r>
            <a:r>
              <a:rPr lang="zh-CN" altLang="en-US" sz="1400" dirty="0"/>
              <a:t>智源研究院 </a:t>
            </a:r>
            <a:r>
              <a:rPr lang="en-US" altLang="zh-CN" sz="1400" dirty="0"/>
              <a:t>Aquila</a:t>
            </a:r>
            <a:r>
              <a:rPr lang="zh-CN" altLang="en-US" sz="1400" dirty="0"/>
              <a:t> 系列的模型分布式并行框架；</a:t>
            </a:r>
            <a:endParaRPr lang="en-US" altLang="zh-CN" sz="1400" dirty="0"/>
          </a:p>
          <a:p>
            <a:pPr marL="582006" lvl="1" indent="-342900">
              <a:buFont typeface="+mj-lt"/>
              <a:buAutoNum type="arabicPeriod"/>
            </a:pPr>
            <a:r>
              <a:rPr lang="zh-CN" altLang="en-US" sz="1400" dirty="0">
                <a:solidFill>
                  <a:srgbClr val="C00000"/>
                </a:solidFill>
              </a:rPr>
              <a:t>加速训练手段：</a:t>
            </a:r>
            <a:r>
              <a:rPr lang="zh-CN" altLang="en-US" sz="1400" dirty="0"/>
              <a:t>支持 </a:t>
            </a:r>
            <a:r>
              <a:rPr lang="en-US" altLang="zh-CN" sz="1400" dirty="0"/>
              <a:t>DeepSpeed</a:t>
            </a:r>
            <a:r>
              <a:rPr lang="zh-CN" altLang="en-US" sz="1400" dirty="0"/>
              <a:t> 中并行策略深度优化；</a:t>
            </a:r>
            <a:endParaRPr lang="en-US" altLang="zh-CN" sz="1400" dirty="0"/>
          </a:p>
        </p:txBody>
      </p:sp>
      <p:sp>
        <p:nvSpPr>
          <p:cNvPr id="7" name="矩形 6">
            <a:extLst>
              <a:ext uri="{FF2B5EF4-FFF2-40B4-BE49-F238E27FC236}">
                <a16:creationId xmlns:a16="http://schemas.microsoft.com/office/drawing/2014/main" id="{2425C6EA-F164-C441-B807-E762519C62FC}"/>
              </a:ext>
            </a:extLst>
          </p:cNvPr>
          <p:cNvSpPr/>
          <p:nvPr/>
        </p:nvSpPr>
        <p:spPr>
          <a:xfrm>
            <a:off x="7683873" y="2417884"/>
            <a:ext cx="1715104" cy="75795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21804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270CAA2-2E6B-F448-8029-FFB041F21539}"/>
              </a:ext>
            </a:extLst>
          </p:cNvPr>
          <p:cNvSpPr>
            <a:spLocks noGrp="1"/>
          </p:cNvSpPr>
          <p:nvPr>
            <p:ph type="title"/>
          </p:nvPr>
        </p:nvSpPr>
        <p:spPr/>
        <p:txBody>
          <a:bodyPr/>
          <a:lstStyle/>
          <a:p>
            <a:r>
              <a:rPr lang="en-US" altLang="zh-CN" dirty="0"/>
              <a:t>Summary</a:t>
            </a:r>
            <a:r>
              <a:rPr lang="zh-CN" altLang="en-US" dirty="0"/>
              <a:t>：分布式加速库</a:t>
            </a:r>
            <a:r>
              <a:rPr lang="en-US" altLang="zh-CN" dirty="0"/>
              <a:t>/</a:t>
            </a:r>
            <a:r>
              <a:rPr lang="zh-CN" altLang="en-US" dirty="0"/>
              <a:t>分布式加速框架</a:t>
            </a:r>
          </a:p>
        </p:txBody>
      </p:sp>
      <p:sp>
        <p:nvSpPr>
          <p:cNvPr id="5" name="内容占位符 4">
            <a:extLst>
              <a:ext uri="{FF2B5EF4-FFF2-40B4-BE49-F238E27FC236}">
                <a16:creationId xmlns:a16="http://schemas.microsoft.com/office/drawing/2014/main" id="{195963C6-4A45-8A4A-8F27-CBE106588C23}"/>
              </a:ext>
            </a:extLst>
          </p:cNvPr>
          <p:cNvSpPr>
            <a:spLocks noGrp="1"/>
          </p:cNvSpPr>
          <p:nvPr>
            <p:ph sz="half" idx="1"/>
          </p:nvPr>
        </p:nvSpPr>
        <p:spPr>
          <a:xfrm>
            <a:off x="623635" y="1360170"/>
            <a:ext cx="10963473" cy="1205524"/>
          </a:xfrm>
        </p:spPr>
        <p:txBody>
          <a:bodyPr/>
          <a:lstStyle/>
          <a:p>
            <a:r>
              <a:rPr lang="zh-CN" altLang="en-US" dirty="0"/>
              <a:t>为大模型提供多维分布式并行能力，让大模型能够在</a:t>
            </a:r>
            <a:r>
              <a:rPr lang="en-US" altLang="zh-CN" dirty="0"/>
              <a:t>AI</a:t>
            </a:r>
            <a:r>
              <a:rPr lang="zh-CN" altLang="en-US" dirty="0"/>
              <a:t>集群上快速训练</a:t>
            </a:r>
            <a:r>
              <a:rPr lang="en-US" altLang="zh-CN" dirty="0"/>
              <a:t>/</a:t>
            </a:r>
            <a:r>
              <a:rPr lang="zh-CN" altLang="en-US" dirty="0"/>
              <a:t>推理；</a:t>
            </a:r>
            <a:endParaRPr lang="en-US" altLang="zh-CN" dirty="0"/>
          </a:p>
          <a:p>
            <a:r>
              <a:rPr lang="zh-CN" altLang="en-US" dirty="0"/>
              <a:t>提升模型和算力利用率，提升 </a:t>
            </a:r>
            <a:r>
              <a:rPr lang="en-US" altLang="zh-CN" dirty="0"/>
              <a:t>AI</a:t>
            </a:r>
            <a:r>
              <a:rPr lang="zh-CN" altLang="en-US" dirty="0"/>
              <a:t> 集群的线性度；</a:t>
            </a:r>
            <a:endParaRPr lang="en-US" altLang="zh-CN" dirty="0"/>
          </a:p>
        </p:txBody>
      </p:sp>
      <p:pic>
        <p:nvPicPr>
          <p:cNvPr id="6" name="图片 5">
            <a:extLst>
              <a:ext uri="{FF2B5EF4-FFF2-40B4-BE49-F238E27FC236}">
                <a16:creationId xmlns:a16="http://schemas.microsoft.com/office/drawing/2014/main" id="{333E7A83-29B6-954B-845D-27955B352E64}"/>
              </a:ext>
            </a:extLst>
          </p:cNvPr>
          <p:cNvPicPr>
            <a:picLocks noChangeAspect="1"/>
          </p:cNvPicPr>
          <p:nvPr/>
        </p:nvPicPr>
        <p:blipFill>
          <a:blip r:embed="rId2"/>
          <a:stretch>
            <a:fillRect/>
          </a:stretch>
        </p:blipFill>
        <p:spPr>
          <a:xfrm>
            <a:off x="623635" y="2758615"/>
            <a:ext cx="3978229" cy="1205524"/>
          </a:xfrm>
          <a:prstGeom prst="rect">
            <a:avLst/>
          </a:prstGeom>
        </p:spPr>
      </p:pic>
      <p:grpSp>
        <p:nvGrpSpPr>
          <p:cNvPr id="10" name="组合 9">
            <a:extLst>
              <a:ext uri="{FF2B5EF4-FFF2-40B4-BE49-F238E27FC236}">
                <a16:creationId xmlns:a16="http://schemas.microsoft.com/office/drawing/2014/main" id="{D7E4E2CC-9DF5-1C41-956F-F9CC531ED821}"/>
              </a:ext>
            </a:extLst>
          </p:cNvPr>
          <p:cNvGrpSpPr/>
          <p:nvPr/>
        </p:nvGrpSpPr>
        <p:grpSpPr>
          <a:xfrm>
            <a:off x="799190" y="4472378"/>
            <a:ext cx="4313729" cy="651556"/>
            <a:chOff x="904698" y="5026293"/>
            <a:chExt cx="4313729" cy="651556"/>
          </a:xfrm>
        </p:grpSpPr>
        <p:pic>
          <p:nvPicPr>
            <p:cNvPr id="9" name="图片 8">
              <a:extLst>
                <a:ext uri="{FF2B5EF4-FFF2-40B4-BE49-F238E27FC236}">
                  <a16:creationId xmlns:a16="http://schemas.microsoft.com/office/drawing/2014/main" id="{B257D0BE-6C08-F34A-8570-888BE4580B0A}"/>
                </a:ext>
              </a:extLst>
            </p:cNvPr>
            <p:cNvPicPr>
              <a:picLocks noChangeAspect="1"/>
            </p:cNvPicPr>
            <p:nvPr/>
          </p:nvPicPr>
          <p:blipFill>
            <a:blip r:embed="rId3"/>
            <a:stretch>
              <a:fillRect/>
            </a:stretch>
          </p:blipFill>
          <p:spPr>
            <a:xfrm>
              <a:off x="1846385" y="5119367"/>
              <a:ext cx="3372042" cy="535745"/>
            </a:xfrm>
            <a:prstGeom prst="rect">
              <a:avLst/>
            </a:prstGeom>
          </p:spPr>
        </p:pic>
        <p:pic>
          <p:nvPicPr>
            <p:cNvPr id="7" name="图片 6">
              <a:extLst>
                <a:ext uri="{FF2B5EF4-FFF2-40B4-BE49-F238E27FC236}">
                  <a16:creationId xmlns:a16="http://schemas.microsoft.com/office/drawing/2014/main" id="{EF8135CA-F20B-BA40-9F38-AB98B5069BD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04698" y="5026293"/>
              <a:ext cx="994443" cy="651556"/>
            </a:xfrm>
            <a:prstGeom prst="rect">
              <a:avLst/>
            </a:prstGeom>
          </p:spPr>
        </p:pic>
      </p:grpSp>
      <p:grpSp>
        <p:nvGrpSpPr>
          <p:cNvPr id="13" name="组合 12">
            <a:extLst>
              <a:ext uri="{FF2B5EF4-FFF2-40B4-BE49-F238E27FC236}">
                <a16:creationId xmlns:a16="http://schemas.microsoft.com/office/drawing/2014/main" id="{42848FEF-0DD4-7040-B14B-1E65A7819847}"/>
              </a:ext>
            </a:extLst>
          </p:cNvPr>
          <p:cNvGrpSpPr/>
          <p:nvPr/>
        </p:nvGrpSpPr>
        <p:grpSpPr>
          <a:xfrm>
            <a:off x="5036148" y="3035599"/>
            <a:ext cx="3238261" cy="651556"/>
            <a:chOff x="5987563" y="5017501"/>
            <a:chExt cx="3238261" cy="651556"/>
          </a:xfrm>
        </p:grpSpPr>
        <p:pic>
          <p:nvPicPr>
            <p:cNvPr id="11" name="图片 10">
              <a:extLst>
                <a:ext uri="{FF2B5EF4-FFF2-40B4-BE49-F238E27FC236}">
                  <a16:creationId xmlns:a16="http://schemas.microsoft.com/office/drawing/2014/main" id="{C907C94B-08C3-6445-BA9A-99C126C5A5A8}"/>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27415" y="5078044"/>
              <a:ext cx="2398409" cy="541900"/>
            </a:xfrm>
            <a:prstGeom prst="rect">
              <a:avLst/>
            </a:prstGeom>
          </p:spPr>
        </p:pic>
        <p:pic>
          <p:nvPicPr>
            <p:cNvPr id="12" name="图片 11">
              <a:extLst>
                <a:ext uri="{FF2B5EF4-FFF2-40B4-BE49-F238E27FC236}">
                  <a16:creationId xmlns:a16="http://schemas.microsoft.com/office/drawing/2014/main" id="{94E23787-680D-8442-B96A-3150E81A49F6}"/>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987563" y="5017501"/>
              <a:ext cx="682880" cy="651556"/>
            </a:xfrm>
            <a:prstGeom prst="rect">
              <a:avLst/>
            </a:prstGeom>
          </p:spPr>
        </p:pic>
      </p:grpSp>
      <p:pic>
        <p:nvPicPr>
          <p:cNvPr id="14" name="图片 13">
            <a:extLst>
              <a:ext uri="{FF2B5EF4-FFF2-40B4-BE49-F238E27FC236}">
                <a16:creationId xmlns:a16="http://schemas.microsoft.com/office/drawing/2014/main" id="{840FEEE8-CC61-0948-903E-94856BA9506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486401" y="4382372"/>
            <a:ext cx="4336439" cy="831567"/>
          </a:xfrm>
          <a:prstGeom prst="rect">
            <a:avLst/>
          </a:prstGeom>
        </p:spPr>
      </p:pic>
      <p:sp>
        <p:nvSpPr>
          <p:cNvPr id="15" name="矩形 14">
            <a:extLst>
              <a:ext uri="{FF2B5EF4-FFF2-40B4-BE49-F238E27FC236}">
                <a16:creationId xmlns:a16="http://schemas.microsoft.com/office/drawing/2014/main" id="{38A5C16B-A678-DC45-8A5C-42DE821C2E6B}"/>
              </a:ext>
            </a:extLst>
          </p:cNvPr>
          <p:cNvSpPr/>
          <p:nvPr/>
        </p:nvSpPr>
        <p:spPr>
          <a:xfrm>
            <a:off x="1808809" y="5368915"/>
            <a:ext cx="3475631" cy="677108"/>
          </a:xfrm>
          <a:prstGeom prst="rect">
            <a:avLst/>
          </a:prstGeom>
        </p:spPr>
        <p:txBody>
          <a:bodyPr wrap="none">
            <a:spAutoFit/>
          </a:bodyPr>
          <a:lstStyle/>
          <a:p>
            <a:r>
              <a:rPr lang="en-US" altLang="zh-CN" sz="3800" b="1" dirty="0">
                <a:solidFill>
                  <a:srgbClr val="221815"/>
                </a:solidFill>
                <a:latin typeface="+mj-ea"/>
                <a:ea typeface="+mj-ea"/>
              </a:rPr>
              <a:t>AscendSpeed</a:t>
            </a:r>
            <a:endParaRPr lang="zh-CN" altLang="en-US" sz="3800" b="1" dirty="0">
              <a:solidFill>
                <a:srgbClr val="221815"/>
              </a:solidFill>
              <a:latin typeface="+mj-ea"/>
              <a:ea typeface="+mj-ea"/>
            </a:endParaRPr>
          </a:p>
        </p:txBody>
      </p:sp>
      <p:sp>
        <p:nvSpPr>
          <p:cNvPr id="16" name="内容占位符 4">
            <a:extLst>
              <a:ext uri="{FF2B5EF4-FFF2-40B4-BE49-F238E27FC236}">
                <a16:creationId xmlns:a16="http://schemas.microsoft.com/office/drawing/2014/main" id="{3930BFAE-895C-7B43-A096-AD4835A0ED98}"/>
              </a:ext>
            </a:extLst>
          </p:cNvPr>
          <p:cNvSpPr txBox="1">
            <a:spLocks/>
          </p:cNvSpPr>
          <p:nvPr/>
        </p:nvSpPr>
        <p:spPr>
          <a:xfrm>
            <a:off x="614844" y="2773605"/>
            <a:ext cx="10832742" cy="1138827"/>
          </a:xfrm>
          <a:prstGeom prst="rect">
            <a:avLst/>
          </a:prstGeom>
          <a:noFill/>
          <a:ln w="57150">
            <a:solidFill>
              <a:schemeClr val="bg1">
                <a:lumMod val="95000"/>
              </a:schemeClr>
            </a:solidFill>
          </a:ln>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endParaRPr lang="zh-CN" altLang="en-US" dirty="0"/>
          </a:p>
        </p:txBody>
      </p:sp>
      <p:sp>
        <p:nvSpPr>
          <p:cNvPr id="17" name="内容占位符 4">
            <a:extLst>
              <a:ext uri="{FF2B5EF4-FFF2-40B4-BE49-F238E27FC236}">
                <a16:creationId xmlns:a16="http://schemas.microsoft.com/office/drawing/2014/main" id="{DA52FC11-9D7B-964D-861C-79E10E1FFC0D}"/>
              </a:ext>
            </a:extLst>
          </p:cNvPr>
          <p:cNvSpPr txBox="1">
            <a:spLocks/>
          </p:cNvSpPr>
          <p:nvPr/>
        </p:nvSpPr>
        <p:spPr>
          <a:xfrm>
            <a:off x="614844" y="4218388"/>
            <a:ext cx="10832742" cy="1953812"/>
          </a:xfrm>
          <a:prstGeom prst="rect">
            <a:avLst/>
          </a:prstGeom>
          <a:noFill/>
          <a:ln w="57150">
            <a:solidFill>
              <a:schemeClr val="bg1">
                <a:lumMod val="95000"/>
              </a:schemeClr>
            </a:solidFill>
          </a:ln>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endParaRPr lang="zh-CN" altLang="en-US" dirty="0"/>
          </a:p>
        </p:txBody>
      </p:sp>
      <p:pic>
        <p:nvPicPr>
          <p:cNvPr id="18" name="图片 17">
            <a:extLst>
              <a:ext uri="{FF2B5EF4-FFF2-40B4-BE49-F238E27FC236}">
                <a16:creationId xmlns:a16="http://schemas.microsoft.com/office/drawing/2014/main" id="{12E00A32-A4FD-ED41-8862-19CC46C824F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057997" y="5326469"/>
            <a:ext cx="682880" cy="762000"/>
          </a:xfrm>
          <a:prstGeom prst="rect">
            <a:avLst/>
          </a:prstGeom>
        </p:spPr>
      </p:pic>
    </p:spTree>
    <p:extLst>
      <p:ext uri="{BB962C8B-B14F-4D97-AF65-F5344CB8AC3E}">
        <p14:creationId xmlns:p14="http://schemas.microsoft.com/office/powerpoint/2010/main" val="1944501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B0B19F-499C-754B-870A-9A87A9BB1102}"/>
              </a:ext>
            </a:extLst>
          </p:cNvPr>
          <p:cNvSpPr>
            <a:spLocks noGrp="1"/>
          </p:cNvSpPr>
          <p:nvPr>
            <p:ph type="title"/>
          </p:nvPr>
        </p:nvSpPr>
        <p:spPr/>
        <p:txBody>
          <a:bodyPr/>
          <a:lstStyle/>
          <a:p>
            <a:r>
              <a:rPr lang="zh-CN" altLang="en-US" dirty="0"/>
              <a:t>大模型业务全流程</a:t>
            </a:r>
          </a:p>
        </p:txBody>
      </p:sp>
      <p:sp>
        <p:nvSpPr>
          <p:cNvPr id="8" name="圆角矩形 7">
            <a:extLst>
              <a:ext uri="{FF2B5EF4-FFF2-40B4-BE49-F238E27FC236}">
                <a16:creationId xmlns:a16="http://schemas.microsoft.com/office/drawing/2014/main" id="{080CBD20-78B8-E04A-BE23-A551F675DED9}"/>
              </a:ext>
            </a:extLst>
          </p:cNvPr>
          <p:cNvSpPr/>
          <p:nvPr/>
        </p:nvSpPr>
        <p:spPr>
          <a:xfrm>
            <a:off x="2295850" y="6035202"/>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集群算力准备</a:t>
            </a:r>
          </a:p>
        </p:txBody>
      </p:sp>
      <p:sp>
        <p:nvSpPr>
          <p:cNvPr id="15" name="矩形 14">
            <a:extLst>
              <a:ext uri="{FF2B5EF4-FFF2-40B4-BE49-F238E27FC236}">
                <a16:creationId xmlns:a16="http://schemas.microsoft.com/office/drawing/2014/main" id="{D8A7A42C-550A-E441-AC50-052A1576F61C}"/>
              </a:ext>
            </a:extLst>
          </p:cNvPr>
          <p:cNvSpPr/>
          <p:nvPr/>
        </p:nvSpPr>
        <p:spPr>
          <a:xfrm>
            <a:off x="2295852" y="4584923"/>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1.</a:t>
            </a:r>
            <a:r>
              <a:rPr kumimoji="1" lang="zh-CN" altLang="en-US" sz="1400" b="1" dirty="0">
                <a:solidFill>
                  <a:schemeClr val="tx1"/>
                </a:solidFill>
                <a:latin typeface="+mn-ea"/>
              </a:rPr>
              <a:t> </a:t>
            </a:r>
            <a:r>
              <a:rPr kumimoji="1" lang="en-US" altLang="zh-CN" sz="1400" b="1" dirty="0">
                <a:solidFill>
                  <a:schemeClr val="tx1"/>
                </a:solidFill>
                <a:latin typeface="+mn-ea"/>
              </a:rPr>
              <a:t>AI</a:t>
            </a:r>
            <a:r>
              <a:rPr kumimoji="1" lang="zh-CN" altLang="en-US" sz="1400" b="1" dirty="0">
                <a:solidFill>
                  <a:schemeClr val="tx1"/>
                </a:solidFill>
                <a:latin typeface="+mn-ea"/>
              </a:rPr>
              <a:t> 集群建设</a:t>
            </a:r>
          </a:p>
        </p:txBody>
      </p:sp>
      <p:sp>
        <p:nvSpPr>
          <p:cNvPr id="17" name="圆角矩形 16">
            <a:extLst>
              <a:ext uri="{FF2B5EF4-FFF2-40B4-BE49-F238E27FC236}">
                <a16:creationId xmlns:a16="http://schemas.microsoft.com/office/drawing/2014/main" id="{C109E098-8590-4948-88D5-BE69E12A8897}"/>
              </a:ext>
            </a:extLst>
          </p:cNvPr>
          <p:cNvSpPr/>
          <p:nvPr/>
        </p:nvSpPr>
        <p:spPr>
          <a:xfrm>
            <a:off x="2295851" y="4961798"/>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a:extLst>
              <a:ext uri="{FF2B5EF4-FFF2-40B4-BE49-F238E27FC236}">
                <a16:creationId xmlns:a16="http://schemas.microsoft.com/office/drawing/2014/main" id="{FF392445-FD73-1A4E-9B45-806DC7DF2F0D}"/>
              </a:ext>
            </a:extLst>
          </p:cNvPr>
          <p:cNvSpPr/>
          <p:nvPr/>
        </p:nvSpPr>
        <p:spPr>
          <a:xfrm>
            <a:off x="2421777"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p>
        </p:txBody>
      </p:sp>
      <p:sp>
        <p:nvSpPr>
          <p:cNvPr id="19" name="圆角矩形 18">
            <a:extLst>
              <a:ext uri="{FF2B5EF4-FFF2-40B4-BE49-F238E27FC236}">
                <a16:creationId xmlns:a16="http://schemas.microsoft.com/office/drawing/2014/main" id="{70BD10A1-26FF-E248-99DA-DFB2E4A30BBD}"/>
              </a:ext>
            </a:extLst>
          </p:cNvPr>
          <p:cNvSpPr/>
          <p:nvPr/>
        </p:nvSpPr>
        <p:spPr>
          <a:xfrm>
            <a:off x="3545403"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p>
        </p:txBody>
      </p:sp>
      <p:sp>
        <p:nvSpPr>
          <p:cNvPr id="20" name="圆角矩形 19">
            <a:extLst>
              <a:ext uri="{FF2B5EF4-FFF2-40B4-BE49-F238E27FC236}">
                <a16:creationId xmlns:a16="http://schemas.microsoft.com/office/drawing/2014/main" id="{C8CE0B8F-1F8E-CA43-9FC5-3CE58FC9A20B}"/>
              </a:ext>
            </a:extLst>
          </p:cNvPr>
          <p:cNvSpPr/>
          <p:nvPr/>
        </p:nvSpPr>
        <p:spPr>
          <a:xfrm>
            <a:off x="4669029"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p>
        </p:txBody>
      </p:sp>
      <p:grpSp>
        <p:nvGrpSpPr>
          <p:cNvPr id="2" name="组合 1">
            <a:extLst>
              <a:ext uri="{FF2B5EF4-FFF2-40B4-BE49-F238E27FC236}">
                <a16:creationId xmlns:a16="http://schemas.microsoft.com/office/drawing/2014/main" id="{2698B289-E623-B94C-A12E-F85288BA871D}"/>
              </a:ext>
            </a:extLst>
          </p:cNvPr>
          <p:cNvGrpSpPr/>
          <p:nvPr/>
        </p:nvGrpSpPr>
        <p:grpSpPr>
          <a:xfrm>
            <a:off x="469825" y="1470512"/>
            <a:ext cx="2802062" cy="2532963"/>
            <a:chOff x="1443209" y="1288662"/>
            <a:chExt cx="2399377" cy="2532963"/>
          </a:xfrm>
        </p:grpSpPr>
        <p:sp>
          <p:nvSpPr>
            <p:cNvPr id="9" name="圆角矩形 8">
              <a:extLst>
                <a:ext uri="{FF2B5EF4-FFF2-40B4-BE49-F238E27FC236}">
                  <a16:creationId xmlns:a16="http://schemas.microsoft.com/office/drawing/2014/main" id="{C9CADC98-7C29-C94C-8678-939463496B64}"/>
                </a:ext>
              </a:extLst>
            </p:cNvPr>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数据 </a:t>
              </a:r>
              <a:r>
                <a:rPr kumimoji="1" lang="en-US" altLang="zh-CN" b="1" dirty="0">
                  <a:solidFill>
                    <a:schemeClr val="bg1"/>
                  </a:solidFill>
                  <a:latin typeface="+mn-ea"/>
                </a:rPr>
                <a:t>&amp;</a:t>
              </a:r>
              <a:r>
                <a:rPr kumimoji="1" lang="zh-CN" altLang="en-US" b="1" dirty="0">
                  <a:solidFill>
                    <a:schemeClr val="bg1"/>
                  </a:solidFill>
                  <a:latin typeface="+mn-ea"/>
                </a:rPr>
                <a:t> 模型算法</a:t>
              </a:r>
            </a:p>
          </p:txBody>
        </p:sp>
        <p:sp>
          <p:nvSpPr>
            <p:cNvPr id="13" name="矩形 12">
              <a:extLst>
                <a:ext uri="{FF2B5EF4-FFF2-40B4-BE49-F238E27FC236}">
                  <a16:creationId xmlns:a16="http://schemas.microsoft.com/office/drawing/2014/main" id="{DCD72351-B007-3F4C-9777-E51502F7A45A}"/>
                </a:ext>
              </a:extLst>
            </p:cNvPr>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2.</a:t>
              </a:r>
              <a:r>
                <a:rPr kumimoji="1" lang="zh-CN" altLang="en-US" sz="1400" b="1" dirty="0">
                  <a:solidFill>
                    <a:schemeClr val="tx1"/>
                  </a:solidFill>
                  <a:latin typeface="+mn-ea"/>
                </a:rPr>
                <a:t> 数据处理</a:t>
              </a:r>
            </a:p>
          </p:txBody>
        </p:sp>
        <p:sp>
          <p:nvSpPr>
            <p:cNvPr id="14" name="矩形 13">
              <a:extLst>
                <a:ext uri="{FF2B5EF4-FFF2-40B4-BE49-F238E27FC236}">
                  <a16:creationId xmlns:a16="http://schemas.microsoft.com/office/drawing/2014/main" id="{6855BC35-A04E-194C-AD47-C2C9B741E56F}"/>
                </a:ext>
              </a:extLst>
            </p:cNvPr>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3.</a:t>
              </a:r>
              <a:r>
                <a:rPr kumimoji="1" lang="zh-CN" altLang="en-US" sz="1400" b="1" dirty="0">
                  <a:solidFill>
                    <a:schemeClr val="tx1"/>
                  </a:solidFill>
                  <a:latin typeface="+mn-ea"/>
                </a:rPr>
                <a:t> 模型算法</a:t>
              </a:r>
            </a:p>
          </p:txBody>
        </p:sp>
        <p:sp>
          <p:nvSpPr>
            <p:cNvPr id="21" name="圆角矩形 20">
              <a:extLst>
                <a:ext uri="{FF2B5EF4-FFF2-40B4-BE49-F238E27FC236}">
                  <a16:creationId xmlns:a16="http://schemas.microsoft.com/office/drawing/2014/main" id="{974C207A-9B1C-9D47-8A50-CD18C53E7881}"/>
                </a:ext>
              </a:extLst>
            </p:cNvPr>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a:extLst>
                <a:ext uri="{FF2B5EF4-FFF2-40B4-BE49-F238E27FC236}">
                  <a16:creationId xmlns:a16="http://schemas.microsoft.com/office/drawing/2014/main" id="{A18D350F-4981-764E-A3C8-4596DDF5E21A}"/>
                </a:ext>
              </a:extLst>
            </p:cNvPr>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a:extLst>
                <a:ext uri="{FF2B5EF4-FFF2-40B4-BE49-F238E27FC236}">
                  <a16:creationId xmlns:a16="http://schemas.microsoft.com/office/drawing/2014/main" id="{8A599A53-BC58-0A4B-BCA2-EDBBB8E226E1}"/>
                </a:ext>
              </a:extLst>
            </p:cNvPr>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a:extLst>
                <a:ext uri="{FF2B5EF4-FFF2-40B4-BE49-F238E27FC236}">
                  <a16:creationId xmlns:a16="http://schemas.microsoft.com/office/drawing/2014/main" id="{4EEB47F0-794A-5143-8807-A748492596D8}"/>
                </a:ext>
              </a:extLst>
            </p:cNvPr>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a:extLst>
                <a:ext uri="{FF2B5EF4-FFF2-40B4-BE49-F238E27FC236}">
                  <a16:creationId xmlns:a16="http://schemas.microsoft.com/office/drawing/2014/main" id="{C9906E98-C1E9-294A-93E7-60AA6FCCF494}"/>
                </a:ext>
              </a:extLst>
            </p:cNvPr>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a:extLst>
                <a:ext uri="{FF2B5EF4-FFF2-40B4-BE49-F238E27FC236}">
                  <a16:creationId xmlns:a16="http://schemas.microsoft.com/office/drawing/2014/main" id="{6BC41BAF-D448-6749-9F39-387CFD8F709D}"/>
                </a:ext>
              </a:extLst>
            </p:cNvPr>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a:extLst>
                <a:ext uri="{FF2B5EF4-FFF2-40B4-BE49-F238E27FC236}">
                  <a16:creationId xmlns:a16="http://schemas.microsoft.com/office/drawing/2014/main" id="{90A76E66-1204-E243-BBC6-ADEC217BCE1C}"/>
                </a:ext>
              </a:extLst>
            </p:cNvPr>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a:extLst>
              <a:ext uri="{FF2B5EF4-FFF2-40B4-BE49-F238E27FC236}">
                <a16:creationId xmlns:a16="http://schemas.microsoft.com/office/drawing/2014/main" id="{363C66BD-EA59-8541-93AA-4AD048F43833}"/>
              </a:ext>
            </a:extLst>
          </p:cNvPr>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a16="http://schemas.microsoft.com/office/drawing/2014/main" id="{BECA879D-29BA-A54D-AF2B-5E10567C55C2}"/>
              </a:ext>
            </a:extLst>
          </p:cNvPr>
          <p:cNvSpPr/>
          <p:nvPr/>
        </p:nvSpPr>
        <p:spPr>
          <a:xfrm>
            <a:off x="3920988" y="1477321"/>
            <a:ext cx="386620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模型训练 </a:t>
            </a:r>
            <a:r>
              <a:rPr kumimoji="1" lang="en-US" altLang="zh-CN" b="1" dirty="0">
                <a:solidFill>
                  <a:schemeClr val="bg1"/>
                </a:solidFill>
                <a:latin typeface="+mn-ea"/>
              </a:rPr>
              <a:t>&amp;</a:t>
            </a:r>
            <a:r>
              <a:rPr kumimoji="1" lang="zh-CN" altLang="en-US" b="1" dirty="0">
                <a:solidFill>
                  <a:schemeClr val="bg1"/>
                </a:solidFill>
                <a:latin typeface="+mn-ea"/>
              </a:rPr>
              <a:t> 微调</a:t>
            </a:r>
          </a:p>
        </p:txBody>
      </p:sp>
      <p:sp>
        <p:nvSpPr>
          <p:cNvPr id="30" name="矩形 29">
            <a:extLst>
              <a:ext uri="{FF2B5EF4-FFF2-40B4-BE49-F238E27FC236}">
                <a16:creationId xmlns:a16="http://schemas.microsoft.com/office/drawing/2014/main" id="{6ABEB599-D7A4-1245-BF25-E7B76A2C0D00}"/>
              </a:ext>
            </a:extLst>
          </p:cNvPr>
          <p:cNvSpPr/>
          <p:nvPr/>
        </p:nvSpPr>
        <p:spPr>
          <a:xfrm>
            <a:off x="3945910" y="1974417"/>
            <a:ext cx="230188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4.</a:t>
            </a:r>
            <a:r>
              <a:rPr kumimoji="1" lang="zh-CN" altLang="en-US" sz="1400" b="1" dirty="0">
                <a:solidFill>
                  <a:schemeClr val="tx1"/>
                </a:solidFill>
                <a:latin typeface="+mn-ea"/>
              </a:rPr>
              <a:t> 模型训练</a:t>
            </a:r>
          </a:p>
        </p:txBody>
      </p:sp>
      <p:sp>
        <p:nvSpPr>
          <p:cNvPr id="31" name="圆角矩形 30">
            <a:extLst>
              <a:ext uri="{FF2B5EF4-FFF2-40B4-BE49-F238E27FC236}">
                <a16:creationId xmlns:a16="http://schemas.microsoft.com/office/drawing/2014/main" id="{7FF7058F-E62D-D74B-8ABC-396BCBD2E786}"/>
              </a:ext>
            </a:extLst>
          </p:cNvPr>
          <p:cNvSpPr/>
          <p:nvPr/>
        </p:nvSpPr>
        <p:spPr>
          <a:xfrm>
            <a:off x="3945904" y="2403841"/>
            <a:ext cx="2301884"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a:extLst>
              <a:ext uri="{FF2B5EF4-FFF2-40B4-BE49-F238E27FC236}">
                <a16:creationId xmlns:a16="http://schemas.microsoft.com/office/drawing/2014/main" id="{0C23B022-416C-5F45-81DF-E2D5369E64A8}"/>
              </a:ext>
            </a:extLst>
          </p:cNvPr>
          <p:cNvSpPr/>
          <p:nvPr/>
        </p:nvSpPr>
        <p:spPr>
          <a:xfrm>
            <a:off x="4083653"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a:extLst>
              <a:ext uri="{FF2B5EF4-FFF2-40B4-BE49-F238E27FC236}">
                <a16:creationId xmlns:a16="http://schemas.microsoft.com/office/drawing/2014/main" id="{1074A579-4115-4042-AC82-BFE200BAB226}"/>
              </a:ext>
            </a:extLst>
          </p:cNvPr>
          <p:cNvSpPr/>
          <p:nvPr/>
        </p:nvSpPr>
        <p:spPr>
          <a:xfrm>
            <a:off x="4083653" y="3517781"/>
            <a:ext cx="201338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a:extLst>
              <a:ext uri="{FF2B5EF4-FFF2-40B4-BE49-F238E27FC236}">
                <a16:creationId xmlns:a16="http://schemas.microsoft.com/office/drawing/2014/main" id="{6D315ADF-F941-8B45-AE52-7A11F1D88C23}"/>
              </a:ext>
            </a:extLst>
          </p:cNvPr>
          <p:cNvSpPr/>
          <p:nvPr/>
        </p:nvSpPr>
        <p:spPr>
          <a:xfrm>
            <a:off x="6347338" y="1974417"/>
            <a:ext cx="146478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6.</a:t>
            </a:r>
            <a:r>
              <a:rPr kumimoji="1" lang="zh-CN" altLang="en-US" sz="1400" b="1" dirty="0">
                <a:solidFill>
                  <a:schemeClr val="tx1"/>
                </a:solidFill>
                <a:latin typeface="+mn-ea"/>
              </a:rPr>
              <a:t> 模型微调</a:t>
            </a:r>
          </a:p>
        </p:txBody>
      </p:sp>
      <p:sp>
        <p:nvSpPr>
          <p:cNvPr id="36" name="圆角矩形 35">
            <a:extLst>
              <a:ext uri="{FF2B5EF4-FFF2-40B4-BE49-F238E27FC236}">
                <a16:creationId xmlns:a16="http://schemas.microsoft.com/office/drawing/2014/main" id="{B5DCFD3E-EEFA-7348-AD00-3A001207CF2D}"/>
              </a:ext>
            </a:extLst>
          </p:cNvPr>
          <p:cNvSpPr/>
          <p:nvPr/>
        </p:nvSpPr>
        <p:spPr>
          <a:xfrm>
            <a:off x="6347338" y="2403841"/>
            <a:ext cx="1464780"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a:extLst>
              <a:ext uri="{FF2B5EF4-FFF2-40B4-BE49-F238E27FC236}">
                <a16:creationId xmlns:a16="http://schemas.microsoft.com/office/drawing/2014/main" id="{1B84AB5B-C8BD-3E44-9F29-CF18B8CAF3D7}"/>
              </a:ext>
            </a:extLst>
          </p:cNvPr>
          <p:cNvSpPr/>
          <p:nvPr/>
        </p:nvSpPr>
        <p:spPr>
          <a:xfrm>
            <a:off x="6482712" y="2568568"/>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a:extLst>
              <a:ext uri="{FF2B5EF4-FFF2-40B4-BE49-F238E27FC236}">
                <a16:creationId xmlns:a16="http://schemas.microsoft.com/office/drawing/2014/main" id="{447E38B3-E690-8143-8B36-E6C120E625D7}"/>
              </a:ext>
            </a:extLst>
          </p:cNvPr>
          <p:cNvSpPr/>
          <p:nvPr/>
        </p:nvSpPr>
        <p:spPr>
          <a:xfrm>
            <a:off x="6482712" y="3042371"/>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a:extLst>
              <a:ext uri="{FF2B5EF4-FFF2-40B4-BE49-F238E27FC236}">
                <a16:creationId xmlns:a16="http://schemas.microsoft.com/office/drawing/2014/main" id="{728625CD-70D4-5044-84B8-5DF42842F212}"/>
              </a:ext>
            </a:extLst>
          </p:cNvPr>
          <p:cNvSpPr/>
          <p:nvPr/>
        </p:nvSpPr>
        <p:spPr>
          <a:xfrm>
            <a:off x="6482712" y="3516175"/>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a:extLst>
              <a:ext uri="{FF2B5EF4-FFF2-40B4-BE49-F238E27FC236}">
                <a16:creationId xmlns:a16="http://schemas.microsoft.com/office/drawing/2014/main" id="{64BE5E12-3765-A74D-A2E1-7FC6077B0937}"/>
              </a:ext>
            </a:extLst>
          </p:cNvPr>
          <p:cNvSpPr/>
          <p:nvPr/>
        </p:nvSpPr>
        <p:spPr>
          <a:xfrm>
            <a:off x="4658746"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a:extLst>
              <a:ext uri="{FF2B5EF4-FFF2-40B4-BE49-F238E27FC236}">
                <a16:creationId xmlns:a16="http://schemas.microsoft.com/office/drawing/2014/main" id="{7043F888-21C7-8245-8BE5-540512ABBBF6}"/>
              </a:ext>
            </a:extLst>
          </p:cNvPr>
          <p:cNvSpPr/>
          <p:nvPr/>
        </p:nvSpPr>
        <p:spPr>
          <a:xfrm>
            <a:off x="5233838"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a:extLst>
              <a:ext uri="{FF2B5EF4-FFF2-40B4-BE49-F238E27FC236}">
                <a16:creationId xmlns:a16="http://schemas.microsoft.com/office/drawing/2014/main" id="{1FEFCB3D-25F6-D747-92AF-9B303D1AFCB2}"/>
              </a:ext>
            </a:extLst>
          </p:cNvPr>
          <p:cNvSpPr/>
          <p:nvPr/>
        </p:nvSpPr>
        <p:spPr>
          <a:xfrm>
            <a:off x="4083654" y="3068885"/>
            <a:ext cx="2019540"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a:extLst>
              <a:ext uri="{FF2B5EF4-FFF2-40B4-BE49-F238E27FC236}">
                <a16:creationId xmlns:a16="http://schemas.microsoft.com/office/drawing/2014/main" id="{DBA35242-0F36-1C4C-A25A-26F19AE7B24C}"/>
              </a:ext>
            </a:extLst>
          </p:cNvPr>
          <p:cNvSpPr/>
          <p:nvPr/>
        </p:nvSpPr>
        <p:spPr>
          <a:xfrm>
            <a:off x="5793110" y="2574201"/>
            <a:ext cx="357860"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sp>
        <p:nvSpPr>
          <p:cNvPr id="12" name="圆角矩形 11">
            <a:extLst>
              <a:ext uri="{FF2B5EF4-FFF2-40B4-BE49-F238E27FC236}">
                <a16:creationId xmlns:a16="http://schemas.microsoft.com/office/drawing/2014/main" id="{3B02FAC4-2517-5547-AC49-C3FC699FFDF8}"/>
              </a:ext>
            </a:extLst>
          </p:cNvPr>
          <p:cNvSpPr/>
          <p:nvPr/>
        </p:nvSpPr>
        <p:spPr>
          <a:xfrm>
            <a:off x="8488355" y="1476078"/>
            <a:ext cx="2973141"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模型验证 </a:t>
            </a:r>
            <a:r>
              <a:rPr kumimoji="1" lang="en-US" altLang="zh-CN" b="1" dirty="0">
                <a:solidFill>
                  <a:schemeClr val="bg1"/>
                </a:solidFill>
                <a:latin typeface="+mn-ea"/>
              </a:rPr>
              <a:t>&amp;</a:t>
            </a:r>
            <a:r>
              <a:rPr kumimoji="1" lang="zh-CN" altLang="en-US" b="1" dirty="0">
                <a:solidFill>
                  <a:schemeClr val="bg1"/>
                </a:solidFill>
                <a:latin typeface="+mn-ea"/>
              </a:rPr>
              <a:t> 推理部署</a:t>
            </a:r>
          </a:p>
        </p:txBody>
      </p:sp>
      <p:sp>
        <p:nvSpPr>
          <p:cNvPr id="45" name="矩形 44">
            <a:extLst>
              <a:ext uri="{FF2B5EF4-FFF2-40B4-BE49-F238E27FC236}">
                <a16:creationId xmlns:a16="http://schemas.microsoft.com/office/drawing/2014/main" id="{AFC160AC-5479-FF45-B4B0-B30015E44243}"/>
              </a:ext>
            </a:extLst>
          </p:cNvPr>
          <p:cNvSpPr/>
          <p:nvPr/>
        </p:nvSpPr>
        <p:spPr>
          <a:xfrm>
            <a:off x="8515489" y="1973174"/>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7.</a:t>
            </a:r>
            <a:r>
              <a:rPr kumimoji="1" lang="zh-CN" altLang="en-US" sz="1400" b="1" dirty="0">
                <a:solidFill>
                  <a:schemeClr val="tx1"/>
                </a:solidFill>
                <a:latin typeface="+mn-ea"/>
              </a:rPr>
              <a:t> 模型验证</a:t>
            </a:r>
          </a:p>
        </p:txBody>
      </p:sp>
      <p:sp>
        <p:nvSpPr>
          <p:cNvPr id="46" name="矩形 45">
            <a:extLst>
              <a:ext uri="{FF2B5EF4-FFF2-40B4-BE49-F238E27FC236}">
                <a16:creationId xmlns:a16="http://schemas.microsoft.com/office/drawing/2014/main" id="{17BE849B-7C36-EC45-9903-81EF4BFCAF7D}"/>
              </a:ext>
            </a:extLst>
          </p:cNvPr>
          <p:cNvSpPr/>
          <p:nvPr/>
        </p:nvSpPr>
        <p:spPr>
          <a:xfrm>
            <a:off x="8515486" y="3025383"/>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8.</a:t>
            </a:r>
            <a:r>
              <a:rPr kumimoji="1" lang="zh-CN" altLang="en-US" sz="1400" b="1" dirty="0">
                <a:solidFill>
                  <a:schemeClr val="tx1"/>
                </a:solidFill>
                <a:latin typeface="+mn-ea"/>
              </a:rPr>
              <a:t> 推理与智能体</a:t>
            </a:r>
          </a:p>
        </p:txBody>
      </p:sp>
      <p:sp>
        <p:nvSpPr>
          <p:cNvPr id="47" name="圆角矩形 46">
            <a:extLst>
              <a:ext uri="{FF2B5EF4-FFF2-40B4-BE49-F238E27FC236}">
                <a16:creationId xmlns:a16="http://schemas.microsoft.com/office/drawing/2014/main" id="{D9E5A9AA-0708-D84F-81E8-C7934C68D631}"/>
              </a:ext>
            </a:extLst>
          </p:cNvPr>
          <p:cNvSpPr/>
          <p:nvPr/>
        </p:nvSpPr>
        <p:spPr>
          <a:xfrm>
            <a:off x="8515488" y="2402598"/>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a:extLst>
              <a:ext uri="{FF2B5EF4-FFF2-40B4-BE49-F238E27FC236}">
                <a16:creationId xmlns:a16="http://schemas.microsoft.com/office/drawing/2014/main" id="{12DD2068-5B24-8C42-99A9-F333035123B7}"/>
              </a:ext>
            </a:extLst>
          </p:cNvPr>
          <p:cNvSpPr/>
          <p:nvPr/>
        </p:nvSpPr>
        <p:spPr>
          <a:xfrm>
            <a:off x="8642771" y="2499618"/>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a:extLst>
              <a:ext uri="{FF2B5EF4-FFF2-40B4-BE49-F238E27FC236}">
                <a16:creationId xmlns:a16="http://schemas.microsoft.com/office/drawing/2014/main" id="{474B9AAB-5FE0-1147-9B22-E610A589CD6C}"/>
              </a:ext>
            </a:extLst>
          </p:cNvPr>
          <p:cNvSpPr/>
          <p:nvPr/>
        </p:nvSpPr>
        <p:spPr>
          <a:xfrm>
            <a:off x="9528895" y="2499618"/>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a:extLst>
              <a:ext uri="{FF2B5EF4-FFF2-40B4-BE49-F238E27FC236}">
                <a16:creationId xmlns:a16="http://schemas.microsoft.com/office/drawing/2014/main" id="{26C0764A-CD12-3942-B6A5-99FBDCB760F5}"/>
              </a:ext>
            </a:extLst>
          </p:cNvPr>
          <p:cNvSpPr/>
          <p:nvPr/>
        </p:nvSpPr>
        <p:spPr>
          <a:xfrm>
            <a:off x="10542302" y="2499618"/>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a:extLst>
              <a:ext uri="{FF2B5EF4-FFF2-40B4-BE49-F238E27FC236}">
                <a16:creationId xmlns:a16="http://schemas.microsoft.com/office/drawing/2014/main" id="{96464FC8-1442-1749-8D64-C2F4FB48B780}"/>
              </a:ext>
            </a:extLst>
          </p:cNvPr>
          <p:cNvSpPr/>
          <p:nvPr/>
        </p:nvSpPr>
        <p:spPr>
          <a:xfrm>
            <a:off x="8515486" y="3457025"/>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a:extLst>
              <a:ext uri="{FF2B5EF4-FFF2-40B4-BE49-F238E27FC236}">
                <a16:creationId xmlns:a16="http://schemas.microsoft.com/office/drawing/2014/main" id="{599CF600-C4F0-6F44-A366-7A030C75BBAA}"/>
              </a:ext>
            </a:extLst>
          </p:cNvPr>
          <p:cNvSpPr/>
          <p:nvPr/>
        </p:nvSpPr>
        <p:spPr>
          <a:xfrm>
            <a:off x="8642770" y="3554045"/>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a:extLst>
              <a:ext uri="{FF2B5EF4-FFF2-40B4-BE49-F238E27FC236}">
                <a16:creationId xmlns:a16="http://schemas.microsoft.com/office/drawing/2014/main" id="{7C7A8E40-9654-4D41-A5F6-DEDC697F99C1}"/>
              </a:ext>
            </a:extLst>
          </p:cNvPr>
          <p:cNvSpPr/>
          <p:nvPr/>
        </p:nvSpPr>
        <p:spPr>
          <a:xfrm>
            <a:off x="9528894" y="3554045"/>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a:extLst>
              <a:ext uri="{FF2B5EF4-FFF2-40B4-BE49-F238E27FC236}">
                <a16:creationId xmlns:a16="http://schemas.microsoft.com/office/drawing/2014/main" id="{D05732A5-4D72-924A-80D8-0B540DD4C072}"/>
              </a:ext>
            </a:extLst>
          </p:cNvPr>
          <p:cNvSpPr/>
          <p:nvPr/>
        </p:nvSpPr>
        <p:spPr>
          <a:xfrm>
            <a:off x="10542301" y="3554045"/>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sp>
        <p:nvSpPr>
          <p:cNvPr id="58" name="右箭头 57">
            <a:extLst>
              <a:ext uri="{FF2B5EF4-FFF2-40B4-BE49-F238E27FC236}">
                <a16:creationId xmlns:a16="http://schemas.microsoft.com/office/drawing/2014/main" id="{4AC8CCC9-7B04-034B-A1DA-8F26D0F43963}"/>
              </a:ext>
            </a:extLst>
          </p:cNvPr>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a:extLst>
              <a:ext uri="{FF2B5EF4-FFF2-40B4-BE49-F238E27FC236}">
                <a16:creationId xmlns:a16="http://schemas.microsoft.com/office/drawing/2014/main" id="{D5506F47-962F-F54E-9791-A3CC8945EADE}"/>
              </a:ext>
            </a:extLst>
          </p:cNvPr>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A8995F9C-1453-EC40-9E5D-1CA6D4FC7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48571" y="4619752"/>
            <a:ext cx="3727093" cy="1775577"/>
          </a:xfrm>
          <a:prstGeom prst="rect">
            <a:avLst/>
          </a:prstGeom>
        </p:spPr>
      </p:pic>
    </p:spTree>
    <p:extLst>
      <p:ext uri="{BB962C8B-B14F-4D97-AF65-F5344CB8AC3E}">
        <p14:creationId xmlns:p14="http://schemas.microsoft.com/office/powerpoint/2010/main" val="1968413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a:xfrm>
            <a:off x="623636" y="476671"/>
            <a:ext cx="10958766" cy="626915"/>
          </a:xfrm>
        </p:spPr>
        <p:txBody>
          <a:bodyPr anchor="ctr"/>
          <a:lstStyle/>
          <a:p>
            <a:r>
              <a:rPr lang="zh-CN" altLang="en-US" dirty="0">
                <a:latin typeface="+mj-ea"/>
                <a:sym typeface="Huawei Sans" panose="020C0503030203020204" pitchFamily="34" charset="0"/>
              </a:rPr>
              <a:t>大模型系列 </a:t>
            </a:r>
            <a:r>
              <a:rPr lang="en-US" altLang="zh-CN" dirty="0">
                <a:latin typeface="+mj-ea"/>
                <a:sym typeface="Huawei Sans" panose="020C0503030203020204" pitchFamily="34" charset="0"/>
              </a:rPr>
              <a:t>–</a:t>
            </a:r>
            <a:r>
              <a:rPr lang="zh-CN" altLang="en-US" dirty="0">
                <a:latin typeface="+mj-ea"/>
                <a:sym typeface="Huawei Sans" panose="020C0503030203020204" pitchFamily="34" charset="0"/>
              </a:rPr>
              <a:t> 分布式训练加速</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ctr"/>
          <a:lstStyle/>
          <a:p>
            <a:pPr>
              <a:lnSpc>
                <a:spcPct val="130000"/>
              </a:lnSpc>
              <a:buClr>
                <a:srgbClr val="92D050"/>
              </a:buClr>
            </a:pPr>
            <a:r>
              <a:rPr lang="zh-CN" altLang="en-US" sz="2800" b="1" dirty="0">
                <a:solidFill>
                  <a:srgbClr val="92D050"/>
                </a:solidFill>
              </a:rPr>
              <a:t>具体内容</a:t>
            </a:r>
          </a:p>
          <a:p>
            <a:pPr lvl="1">
              <a:lnSpc>
                <a:spcPct val="130000"/>
              </a:lnSpc>
              <a:buClr>
                <a:srgbClr val="92D050"/>
              </a:buClr>
            </a:pPr>
            <a:r>
              <a:rPr lang="zh-CN" altLang="en-US" sz="2400" b="1" dirty="0">
                <a:latin typeface="Gill Sans MT" panose="020B0502020104020203" pitchFamily="34" charset="0"/>
              </a:rPr>
              <a:t>分布式加速库：</a:t>
            </a:r>
            <a:endParaRPr lang="en-US" altLang="zh-CN" sz="2400" b="1" dirty="0">
              <a:latin typeface="Gill Sans MT" panose="020B0502020104020203" pitchFamily="34" charset="0"/>
            </a:endParaRPr>
          </a:p>
          <a:p>
            <a:pPr lvl="2">
              <a:lnSpc>
                <a:spcPct val="130000"/>
              </a:lnSpc>
              <a:buClr>
                <a:srgbClr val="92D050"/>
              </a:buClr>
            </a:pPr>
            <a:r>
              <a:rPr lang="zh-CN" altLang="en-US" sz="1800" dirty="0">
                <a:latin typeface="Gill Sans MT" panose="020B0502020104020203" pitchFamily="34" charset="0"/>
              </a:rPr>
              <a:t>业界常用分布式加速库 </a:t>
            </a:r>
            <a:r>
              <a:rPr lang="en-US" altLang="zh-CN" sz="1800" dirty="0">
                <a:latin typeface="Gill Sans MT" panose="020B0502020104020203" pitchFamily="34" charset="0"/>
              </a:rPr>
              <a:t>&amp;</a:t>
            </a:r>
            <a:r>
              <a:rPr lang="zh-CN" altLang="en-US" sz="1800" dirty="0">
                <a:latin typeface="Gill Sans MT" panose="020B0502020104020203" pitchFamily="34" charset="0"/>
              </a:rPr>
              <a:t> 作用</a:t>
            </a:r>
            <a:endParaRPr lang="en-US" altLang="zh-CN" dirty="0">
              <a:latin typeface="Gill Sans MT" panose="020B0502020104020203" pitchFamily="34" charset="0"/>
            </a:endParaRPr>
          </a:p>
          <a:p>
            <a:pPr lvl="1">
              <a:lnSpc>
                <a:spcPct val="130000"/>
              </a:lnSpc>
              <a:buClr>
                <a:srgbClr val="92D050"/>
              </a:buClr>
            </a:pPr>
            <a:r>
              <a:rPr lang="en-US" altLang="zh-CN" sz="2400" b="1" dirty="0">
                <a:latin typeface="Gill Sans MT" panose="020B0502020104020203" pitchFamily="34" charset="0"/>
              </a:rPr>
              <a:t>DeepSpeed</a:t>
            </a:r>
            <a:r>
              <a:rPr lang="zh-CN" altLang="en-US" sz="2400" b="1" dirty="0">
                <a:latin typeface="Gill Sans MT" panose="020B0502020104020203" pitchFamily="34" charset="0"/>
              </a:rPr>
              <a:t> 特性：</a:t>
            </a:r>
            <a:endParaRPr lang="en-US" altLang="zh-CN" sz="2400" b="1" dirty="0">
              <a:latin typeface="Gill Sans MT" panose="020B0502020104020203" pitchFamily="34" charset="0"/>
            </a:endParaRPr>
          </a:p>
          <a:p>
            <a:pPr lvl="2">
              <a:lnSpc>
                <a:spcPct val="130000"/>
              </a:lnSpc>
              <a:buClr>
                <a:srgbClr val="92D050"/>
              </a:buClr>
            </a:pPr>
            <a:r>
              <a:rPr lang="zh-CN" altLang="en-US" sz="1800" dirty="0">
                <a:latin typeface="Gill Sans MT" panose="020B0502020104020203" pitchFamily="34" charset="0"/>
              </a:rPr>
              <a:t>基本概念 </a:t>
            </a:r>
            <a:r>
              <a:rPr lang="en-US" altLang="zh-CN" sz="1800" dirty="0">
                <a:latin typeface="Gill Sans MT" panose="020B0502020104020203" pitchFamily="34" charset="0"/>
              </a:rPr>
              <a:t>-</a:t>
            </a:r>
            <a:r>
              <a:rPr lang="zh-CN" altLang="en-US" sz="1800" dirty="0">
                <a:latin typeface="Gill Sans MT" panose="020B0502020104020203" pitchFamily="34" charset="0"/>
              </a:rPr>
              <a:t> 整体框架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Zero-1/2/3</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ZeRO-Offload</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ZeRO-Infinity</a:t>
            </a:r>
          </a:p>
          <a:p>
            <a:pPr lvl="1">
              <a:lnSpc>
                <a:spcPct val="130000"/>
              </a:lnSpc>
              <a:buClr>
                <a:srgbClr val="92D050"/>
              </a:buClr>
            </a:pPr>
            <a:r>
              <a:rPr lang="en-US" altLang="zh-CN" sz="2400" b="1" dirty="0">
                <a:latin typeface="Gill Sans MT" panose="020B0502020104020203" pitchFamily="34" charset="0"/>
              </a:rPr>
              <a:t>Megatron</a:t>
            </a:r>
            <a:r>
              <a:rPr lang="zh-CN" altLang="en-US" sz="2400" b="1" dirty="0">
                <a:latin typeface="Gill Sans MT" panose="020B0502020104020203" pitchFamily="34" charset="0"/>
              </a:rPr>
              <a:t> 特性：</a:t>
            </a:r>
            <a:endParaRPr lang="en-US" altLang="zh-CN" sz="2400" b="1" dirty="0">
              <a:latin typeface="Gill Sans MT" panose="020B0502020104020203" pitchFamily="34" charset="0"/>
            </a:endParaRPr>
          </a:p>
          <a:p>
            <a:pPr lvl="2">
              <a:lnSpc>
                <a:spcPct val="130000"/>
              </a:lnSpc>
              <a:buClr>
                <a:srgbClr val="92D050"/>
              </a:buClr>
            </a:pPr>
            <a:r>
              <a:rPr lang="zh-CN" altLang="en-US" sz="1800" dirty="0">
                <a:latin typeface="Gill Sans MT" panose="020B0502020104020203" pitchFamily="34" charset="0"/>
              </a:rPr>
              <a:t>总体介绍 </a:t>
            </a:r>
            <a:r>
              <a:rPr lang="en-US" altLang="zh-CN" sz="1800" dirty="0">
                <a:latin typeface="Gill Sans MT" panose="020B0502020104020203" pitchFamily="34" charset="0"/>
              </a:rPr>
              <a:t>–</a:t>
            </a:r>
            <a:r>
              <a:rPr lang="zh-CN" altLang="en-US" sz="1800" dirty="0">
                <a:latin typeface="Gill Sans MT" panose="020B0502020104020203" pitchFamily="34" charset="0"/>
              </a:rPr>
              <a:t> 整体流程 </a:t>
            </a:r>
            <a:r>
              <a:rPr lang="en-US" altLang="zh-CN" sz="1800" dirty="0">
                <a:latin typeface="Gill Sans MT" panose="020B0502020104020203" pitchFamily="34" charset="0"/>
              </a:rPr>
              <a:t>–</a:t>
            </a:r>
            <a:r>
              <a:rPr lang="zh-CN" altLang="en-US" sz="1800" dirty="0">
                <a:latin typeface="Gill Sans MT" panose="020B0502020104020203" pitchFamily="34" charset="0"/>
              </a:rPr>
              <a:t> 并行配置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DP</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TP</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PP</a:t>
            </a:r>
            <a:r>
              <a:rPr lang="zh-CN" altLang="en-US" sz="1800" dirty="0">
                <a:latin typeface="Gill Sans MT" panose="020B0502020104020203" pitchFamily="34" charset="0"/>
              </a:rPr>
              <a:t> </a:t>
            </a:r>
            <a:endParaRPr lang="en-US" altLang="zh-CN" sz="1800" dirty="0">
              <a:latin typeface="Gill Sans MT" panose="020B0502020104020203" pitchFamily="34" charset="0"/>
            </a:endParaRPr>
          </a:p>
        </p:txBody>
      </p:sp>
    </p:spTree>
    <p:extLst>
      <p:ext uri="{BB962C8B-B14F-4D97-AF65-F5344CB8AC3E}">
        <p14:creationId xmlns:p14="http://schemas.microsoft.com/office/powerpoint/2010/main" val="234799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BF14968-8C3A-7546-85FC-ECC6130771F7}"/>
              </a:ext>
            </a:extLst>
          </p:cNvPr>
          <p:cNvSpPr>
            <a:spLocks noGrp="1"/>
          </p:cNvSpPr>
          <p:nvPr>
            <p:ph type="title"/>
          </p:nvPr>
        </p:nvSpPr>
        <p:spPr/>
        <p:txBody>
          <a:bodyPr/>
          <a:lstStyle/>
          <a:p>
            <a:r>
              <a:rPr lang="zh-CN" altLang="en-US" dirty="0">
                <a:latin typeface="+mj-ea"/>
                <a:sym typeface="Huawei Sans" panose="020C0503030203020204" pitchFamily="34" charset="0"/>
              </a:rPr>
              <a:t>大模型系列 </a:t>
            </a:r>
            <a:r>
              <a:rPr lang="en-US" altLang="zh-CN" dirty="0">
                <a:latin typeface="+mj-ea"/>
                <a:sym typeface="Huawei Sans" panose="020C0503030203020204" pitchFamily="34" charset="0"/>
              </a:rPr>
              <a:t>–</a:t>
            </a:r>
            <a:r>
              <a:rPr lang="zh-CN" altLang="en-US" dirty="0">
                <a:latin typeface="+mj-ea"/>
                <a:sym typeface="Huawei Sans" panose="020C0503030203020204" pitchFamily="34" charset="0"/>
              </a:rPr>
              <a:t> 分布式训练加速</a:t>
            </a:r>
            <a:endParaRPr lang="zh-CN" altLang="en-US" dirty="0"/>
          </a:p>
        </p:txBody>
      </p:sp>
      <p:pic>
        <p:nvPicPr>
          <p:cNvPr id="10" name="图片 9">
            <a:extLst>
              <a:ext uri="{FF2B5EF4-FFF2-40B4-BE49-F238E27FC236}">
                <a16:creationId xmlns:a16="http://schemas.microsoft.com/office/drawing/2014/main" id="{E5B5A996-3989-8640-92A1-0890ADB37C3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3635" y="1332333"/>
            <a:ext cx="6663559" cy="5054277"/>
          </a:xfrm>
          <a:prstGeom prst="rect">
            <a:avLst/>
          </a:prstGeom>
        </p:spPr>
      </p:pic>
    </p:spTree>
    <p:extLst>
      <p:ext uri="{BB962C8B-B14F-4D97-AF65-F5344CB8AC3E}">
        <p14:creationId xmlns:p14="http://schemas.microsoft.com/office/powerpoint/2010/main" val="3238894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分布式并行意义</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p:txBody>
          <a:bodyPr/>
          <a:lstStyle/>
          <a:p>
            <a:r>
              <a:rPr lang="zh-CN" altLang="en-US" sz="2400" b="1" dirty="0"/>
              <a:t>深度学习训练耗时：</a:t>
            </a:r>
            <a:endParaRPr lang="en-US" altLang="zh-CN" sz="2400"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509054" y="3861199"/>
            <a:ext cx="240149" cy="1656000"/>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7911451" y="2727090"/>
            <a:ext cx="240150" cy="3924218"/>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3924218 h 3924218"/>
                      <a:gd name="connsiteX1" fmla="*/ 120075 w 240150"/>
                      <a:gd name="connsiteY1" fmla="*/ 3904206 h 3924218"/>
                      <a:gd name="connsiteX2" fmla="*/ 120075 w 240150"/>
                      <a:gd name="connsiteY2" fmla="*/ 3263511 h 3924218"/>
                      <a:gd name="connsiteX3" fmla="*/ 120075 w 240150"/>
                      <a:gd name="connsiteY3" fmla="*/ 2680479 h 3924218"/>
                      <a:gd name="connsiteX4" fmla="*/ 120075 w 240150"/>
                      <a:gd name="connsiteY4" fmla="*/ 1982121 h 3924218"/>
                      <a:gd name="connsiteX5" fmla="*/ 0 w 240150"/>
                      <a:gd name="connsiteY5" fmla="*/ 1962109 h 3924218"/>
                      <a:gd name="connsiteX6" fmla="*/ 120075 w 240150"/>
                      <a:gd name="connsiteY6" fmla="*/ 1942097 h 3924218"/>
                      <a:gd name="connsiteX7" fmla="*/ 120075 w 240150"/>
                      <a:gd name="connsiteY7" fmla="*/ 1301402 h 3924218"/>
                      <a:gd name="connsiteX8" fmla="*/ 120075 w 240150"/>
                      <a:gd name="connsiteY8" fmla="*/ 699149 h 3924218"/>
                      <a:gd name="connsiteX9" fmla="*/ 120075 w 240150"/>
                      <a:gd name="connsiteY9" fmla="*/ 20012 h 3924218"/>
                      <a:gd name="connsiteX10" fmla="*/ 240150 w 240150"/>
                      <a:gd name="connsiteY10" fmla="*/ 0 h 3924218"/>
                      <a:gd name="connsiteX11" fmla="*/ 240150 w 240150"/>
                      <a:gd name="connsiteY11" fmla="*/ 536310 h 3924218"/>
                      <a:gd name="connsiteX12" fmla="*/ 240150 w 240150"/>
                      <a:gd name="connsiteY12" fmla="*/ 1111862 h 3924218"/>
                      <a:gd name="connsiteX13" fmla="*/ 240150 w 240150"/>
                      <a:gd name="connsiteY13" fmla="*/ 1687414 h 3924218"/>
                      <a:gd name="connsiteX14" fmla="*/ 240150 w 240150"/>
                      <a:gd name="connsiteY14" fmla="*/ 2262966 h 3924218"/>
                      <a:gd name="connsiteX15" fmla="*/ 240150 w 240150"/>
                      <a:gd name="connsiteY15" fmla="*/ 2917002 h 3924218"/>
                      <a:gd name="connsiteX16" fmla="*/ 240150 w 240150"/>
                      <a:gd name="connsiteY16" fmla="*/ 3924218 h 3924218"/>
                      <a:gd name="connsiteX0" fmla="*/ 240150 w 240150"/>
                      <a:gd name="connsiteY0" fmla="*/ 3924218 h 3924218"/>
                      <a:gd name="connsiteX1" fmla="*/ 120075 w 240150"/>
                      <a:gd name="connsiteY1" fmla="*/ 3904206 h 3924218"/>
                      <a:gd name="connsiteX2" fmla="*/ 120075 w 240150"/>
                      <a:gd name="connsiteY2" fmla="*/ 3225069 h 3924218"/>
                      <a:gd name="connsiteX3" fmla="*/ 120075 w 240150"/>
                      <a:gd name="connsiteY3" fmla="*/ 2584374 h 3924218"/>
                      <a:gd name="connsiteX4" fmla="*/ 120075 w 240150"/>
                      <a:gd name="connsiteY4" fmla="*/ 1982121 h 3924218"/>
                      <a:gd name="connsiteX5" fmla="*/ 0 w 240150"/>
                      <a:gd name="connsiteY5" fmla="*/ 1962109 h 3924218"/>
                      <a:gd name="connsiteX6" fmla="*/ 120075 w 240150"/>
                      <a:gd name="connsiteY6" fmla="*/ 1942097 h 3924218"/>
                      <a:gd name="connsiteX7" fmla="*/ 120075 w 240150"/>
                      <a:gd name="connsiteY7" fmla="*/ 1359065 h 3924218"/>
                      <a:gd name="connsiteX8" fmla="*/ 120075 w 240150"/>
                      <a:gd name="connsiteY8" fmla="*/ 776032 h 3924218"/>
                      <a:gd name="connsiteX9" fmla="*/ 120075 w 240150"/>
                      <a:gd name="connsiteY9" fmla="*/ 20012 h 3924218"/>
                      <a:gd name="connsiteX10" fmla="*/ 240150 w 240150"/>
                      <a:gd name="connsiteY10" fmla="*/ 0 h 392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3924218" stroke="0" extrusionOk="0">
                        <a:moveTo>
                          <a:pt x="240150" y="3924218"/>
                        </a:moveTo>
                        <a:cubicBezTo>
                          <a:pt x="175558" y="3924160"/>
                          <a:pt x="119410" y="3914966"/>
                          <a:pt x="120075" y="3904206"/>
                        </a:cubicBezTo>
                        <a:cubicBezTo>
                          <a:pt x="136565" y="3658818"/>
                          <a:pt x="136837" y="3582428"/>
                          <a:pt x="120075" y="3263511"/>
                        </a:cubicBezTo>
                        <a:cubicBezTo>
                          <a:pt x="103313" y="2944594"/>
                          <a:pt x="146695" y="2945651"/>
                          <a:pt x="120075" y="2680479"/>
                        </a:cubicBezTo>
                        <a:cubicBezTo>
                          <a:pt x="93455" y="2415307"/>
                          <a:pt x="110281" y="2287473"/>
                          <a:pt x="120075" y="1982121"/>
                        </a:cubicBezTo>
                        <a:cubicBezTo>
                          <a:pt x="115131" y="1974972"/>
                          <a:pt x="60251" y="1970803"/>
                          <a:pt x="0" y="1962109"/>
                        </a:cubicBezTo>
                        <a:cubicBezTo>
                          <a:pt x="68870" y="1963044"/>
                          <a:pt x="118531" y="1954015"/>
                          <a:pt x="120075" y="1942097"/>
                        </a:cubicBezTo>
                        <a:cubicBezTo>
                          <a:pt x="110615" y="1723561"/>
                          <a:pt x="118516" y="1446788"/>
                          <a:pt x="120075" y="1301402"/>
                        </a:cubicBezTo>
                        <a:cubicBezTo>
                          <a:pt x="121634" y="1156016"/>
                          <a:pt x="96069" y="833841"/>
                          <a:pt x="120075" y="699149"/>
                        </a:cubicBezTo>
                        <a:cubicBezTo>
                          <a:pt x="144081" y="564457"/>
                          <a:pt x="97757" y="288566"/>
                          <a:pt x="120075" y="20012"/>
                        </a:cubicBezTo>
                        <a:cubicBezTo>
                          <a:pt x="110502" y="9176"/>
                          <a:pt x="174993" y="-12159"/>
                          <a:pt x="240150" y="0"/>
                        </a:cubicBezTo>
                        <a:cubicBezTo>
                          <a:pt x="261156" y="156246"/>
                          <a:pt x="264262" y="268360"/>
                          <a:pt x="240150" y="536310"/>
                        </a:cubicBezTo>
                        <a:cubicBezTo>
                          <a:pt x="216039" y="804260"/>
                          <a:pt x="221785" y="894484"/>
                          <a:pt x="240150" y="1111862"/>
                        </a:cubicBezTo>
                        <a:cubicBezTo>
                          <a:pt x="258515" y="1329240"/>
                          <a:pt x="226889" y="1433792"/>
                          <a:pt x="240150" y="1687414"/>
                        </a:cubicBezTo>
                        <a:cubicBezTo>
                          <a:pt x="253411" y="1941036"/>
                          <a:pt x="251344" y="2109527"/>
                          <a:pt x="240150" y="2262966"/>
                        </a:cubicBezTo>
                        <a:cubicBezTo>
                          <a:pt x="228956" y="2416405"/>
                          <a:pt x="215162" y="2607512"/>
                          <a:pt x="240150" y="2917002"/>
                        </a:cubicBezTo>
                        <a:cubicBezTo>
                          <a:pt x="265138" y="3226492"/>
                          <a:pt x="239928" y="3596622"/>
                          <a:pt x="240150" y="3924218"/>
                        </a:cubicBezTo>
                        <a:close/>
                      </a:path>
                      <a:path w="240150" h="3924218" fill="none" extrusionOk="0">
                        <a:moveTo>
                          <a:pt x="240150" y="3924218"/>
                        </a:moveTo>
                        <a:cubicBezTo>
                          <a:pt x="174998" y="3925142"/>
                          <a:pt x="118634" y="3916043"/>
                          <a:pt x="120075" y="3904206"/>
                        </a:cubicBezTo>
                        <a:cubicBezTo>
                          <a:pt x="130946" y="3726890"/>
                          <a:pt x="128120" y="3381830"/>
                          <a:pt x="120075" y="3225069"/>
                        </a:cubicBezTo>
                        <a:cubicBezTo>
                          <a:pt x="112030" y="3068308"/>
                          <a:pt x="128222" y="2760584"/>
                          <a:pt x="120075" y="2584374"/>
                        </a:cubicBezTo>
                        <a:cubicBezTo>
                          <a:pt x="111928" y="2408164"/>
                          <a:pt x="126560" y="2250000"/>
                          <a:pt x="120075" y="1982121"/>
                        </a:cubicBezTo>
                        <a:cubicBezTo>
                          <a:pt x="119387" y="1972577"/>
                          <a:pt x="61375" y="1961689"/>
                          <a:pt x="0" y="1962109"/>
                        </a:cubicBezTo>
                        <a:cubicBezTo>
                          <a:pt x="65862" y="1964284"/>
                          <a:pt x="119009" y="1954359"/>
                          <a:pt x="120075" y="1942097"/>
                        </a:cubicBezTo>
                        <a:cubicBezTo>
                          <a:pt x="118988" y="1814530"/>
                          <a:pt x="138503" y="1626559"/>
                          <a:pt x="120075" y="1359065"/>
                        </a:cubicBezTo>
                        <a:cubicBezTo>
                          <a:pt x="101647" y="1091571"/>
                          <a:pt x="126956" y="930706"/>
                          <a:pt x="120075" y="776032"/>
                        </a:cubicBezTo>
                        <a:cubicBezTo>
                          <a:pt x="113194" y="621358"/>
                          <a:pt x="144433" y="213731"/>
                          <a:pt x="120075" y="20012"/>
                        </a:cubicBezTo>
                        <a:cubicBezTo>
                          <a:pt x="127581" y="15342"/>
                          <a:pt x="176264" y="-2048"/>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3355766" y="4976025"/>
            <a:ext cx="2546724" cy="307777"/>
          </a:xfrm>
          <a:prstGeom prst="rect">
            <a:avLst/>
          </a:prstGeom>
          <a:noFill/>
        </p:spPr>
        <p:txBody>
          <a:bodyPr wrap="none" lIns="0" tIns="0" rIns="0" bIns="0" rtlCol="0">
            <a:spAutoFit/>
          </a:bodyPr>
          <a:lstStyle/>
          <a:p>
            <a:pPr algn="ctr"/>
            <a:r>
              <a:rPr lang="en-US" altLang="zh-CN" sz="2000" dirty="0">
                <a:solidFill>
                  <a:srgbClr val="374154"/>
                </a:solidFill>
                <a:latin typeface="+mj-ea"/>
                <a:ea typeface="+mj-ea"/>
              </a:rPr>
              <a:t>Moore</a:t>
            </a:r>
            <a:r>
              <a:rPr lang="zh-CN" altLang="en-US" sz="2000" dirty="0">
                <a:solidFill>
                  <a:srgbClr val="374154"/>
                </a:solidFill>
                <a:latin typeface="+mj-ea"/>
                <a:ea typeface="+mj-ea"/>
              </a:rPr>
              <a:t>定律</a:t>
            </a:r>
            <a:r>
              <a:rPr lang="en-US" altLang="zh-CN" sz="2000" dirty="0">
                <a:solidFill>
                  <a:srgbClr val="374154"/>
                </a:solidFill>
                <a:latin typeface="+mj-ea"/>
                <a:ea typeface="+mj-ea"/>
              </a:rPr>
              <a:t>+</a:t>
            </a:r>
            <a:r>
              <a:rPr lang="zh-CN" altLang="en-US" sz="2000" dirty="0">
                <a:solidFill>
                  <a:srgbClr val="374154"/>
                </a:solidFill>
                <a:latin typeface="+mj-ea"/>
                <a:ea typeface="+mj-ea"/>
              </a:rPr>
              <a:t>算法优化</a:t>
            </a:r>
            <a:endParaRPr lang="en-US" altLang="zh-CN" sz="2000" dirty="0">
              <a:solidFill>
                <a:srgbClr val="374154"/>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7602155" y="4976025"/>
            <a:ext cx="1040199" cy="307777"/>
          </a:xfrm>
          <a:prstGeom prst="rect">
            <a:avLst/>
          </a:prstGeom>
          <a:noFill/>
        </p:spPr>
        <p:txBody>
          <a:bodyPr wrap="square" lIns="0" tIns="0" rIns="0" bIns="0" rtlCol="0">
            <a:spAutoFit/>
          </a:bodyPr>
          <a:lstStyle/>
          <a:p>
            <a:pPr algn="l"/>
            <a:r>
              <a:rPr lang="zh-CN" altLang="en-US" sz="2000" dirty="0">
                <a:solidFill>
                  <a:srgbClr val="374154"/>
                </a:solidFill>
                <a:latin typeface="+mj-ea"/>
                <a:ea typeface="+mj-ea"/>
              </a:rPr>
              <a:t>可变因素</a:t>
            </a:r>
            <a:endParaRPr lang="en-US" sz="2000" dirty="0" err="1">
              <a:solidFill>
                <a:srgbClr val="374154"/>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67148"/>
            <a:chOff x="3039255" y="1988840"/>
            <a:chExt cx="5939446" cy="106714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4990212" y="2778989"/>
              <a:ext cx="2077492"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模型相关，相对固定</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可变因素</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81957" y="414637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sz="2400" b="1" dirty="0"/>
              <a:t>计算速率：</a:t>
            </a:r>
            <a:endParaRPr lang="en-US" altLang="zh-CN" sz="2400" b="1" dirty="0"/>
          </a:p>
        </p:txBody>
      </p:sp>
    </p:spTree>
    <p:extLst>
      <p:ext uri="{BB962C8B-B14F-4D97-AF65-F5344CB8AC3E}">
        <p14:creationId xmlns:p14="http://schemas.microsoft.com/office/powerpoint/2010/main" val="464582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分布式并行意义</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p:txBody>
          <a:bodyPr/>
          <a:lstStyle/>
          <a:p>
            <a:r>
              <a:rPr lang="zh-CN" altLang="en-US" sz="2400" b="1" dirty="0"/>
              <a:t>深度学习训练耗时：</a:t>
            </a:r>
            <a:endParaRPr lang="en-US" altLang="zh-CN" sz="2400"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437046" y="3861199"/>
            <a:ext cx="240149" cy="1656000"/>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6147034" y="4311267"/>
            <a:ext cx="240150" cy="755864"/>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 name="connsiteX7" fmla="*/ 240150 w 240150"/>
                      <a:gd name="connsiteY7" fmla="*/ 393049 h 755864"/>
                      <a:gd name="connsiteX8" fmla="*/ 240150 w 240150"/>
                      <a:gd name="connsiteY8" fmla="*/ 755864 h 755864"/>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50" h="755864" stroke="0" extrusionOk="0">
                        <a:moveTo>
                          <a:pt x="240150" y="755864"/>
                        </a:moveTo>
                        <a:cubicBezTo>
                          <a:pt x="175558" y="755806"/>
                          <a:pt x="119410" y="746612"/>
                          <a:pt x="120075" y="735852"/>
                        </a:cubicBezTo>
                        <a:cubicBezTo>
                          <a:pt x="117382" y="567238"/>
                          <a:pt x="131482" y="556074"/>
                          <a:pt x="120075" y="397944"/>
                        </a:cubicBezTo>
                        <a:cubicBezTo>
                          <a:pt x="119169" y="395612"/>
                          <a:pt x="70564" y="374924"/>
                          <a:pt x="0" y="377932"/>
                        </a:cubicBezTo>
                        <a:cubicBezTo>
                          <a:pt x="68508" y="378924"/>
                          <a:pt x="118174" y="370473"/>
                          <a:pt x="120075" y="357920"/>
                        </a:cubicBezTo>
                        <a:cubicBezTo>
                          <a:pt x="112875" y="199312"/>
                          <a:pt x="130336" y="182526"/>
                          <a:pt x="120075" y="20012"/>
                        </a:cubicBezTo>
                        <a:cubicBezTo>
                          <a:pt x="120203" y="6107"/>
                          <a:pt x="175252" y="3155"/>
                          <a:pt x="240150" y="0"/>
                        </a:cubicBezTo>
                        <a:cubicBezTo>
                          <a:pt x="257134" y="195592"/>
                          <a:pt x="229738" y="231867"/>
                          <a:pt x="240150" y="393049"/>
                        </a:cubicBezTo>
                        <a:cubicBezTo>
                          <a:pt x="250562" y="554231"/>
                          <a:pt x="253995" y="601965"/>
                          <a:pt x="240150" y="755864"/>
                        </a:cubicBezTo>
                        <a:close/>
                      </a:path>
                      <a:path w="240150" h="755864" fill="none" extrusionOk="0">
                        <a:moveTo>
                          <a:pt x="240150" y="755864"/>
                        </a:moveTo>
                        <a:cubicBezTo>
                          <a:pt x="172006" y="755905"/>
                          <a:pt x="120221" y="745369"/>
                          <a:pt x="120075" y="735852"/>
                        </a:cubicBezTo>
                        <a:cubicBezTo>
                          <a:pt x="109176" y="597117"/>
                          <a:pt x="108867" y="529793"/>
                          <a:pt x="120075" y="397944"/>
                        </a:cubicBezTo>
                        <a:cubicBezTo>
                          <a:pt x="117390" y="388833"/>
                          <a:pt x="68438" y="375325"/>
                          <a:pt x="0" y="377932"/>
                        </a:cubicBezTo>
                        <a:cubicBezTo>
                          <a:pt x="63869" y="377275"/>
                          <a:pt x="119479" y="369980"/>
                          <a:pt x="120075" y="357920"/>
                        </a:cubicBezTo>
                        <a:cubicBezTo>
                          <a:pt x="106651" y="256138"/>
                          <a:pt x="122685" y="169941"/>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4044162" y="4976025"/>
            <a:ext cx="1025922" cy="1161280"/>
          </a:xfrm>
          <a:prstGeom prst="rect">
            <a:avLst/>
          </a:prstGeom>
          <a:noFill/>
        </p:spPr>
        <p:txBody>
          <a:bodyPr wrap="none" lIns="0" tIns="0" rIns="0" bIns="0" rtlCol="0">
            <a:spAutoFit/>
          </a:bodyPr>
          <a:lstStyle/>
          <a:p>
            <a:pPr algn="ctr">
              <a:lnSpc>
                <a:spcPct val="130000"/>
              </a:lnSpc>
            </a:pPr>
            <a:r>
              <a:rPr lang="zh-CN" altLang="en-US" sz="2000" dirty="0">
                <a:solidFill>
                  <a:srgbClr val="C00000"/>
                </a:solidFill>
                <a:latin typeface="+mj-ea"/>
                <a:ea typeface="+mj-ea"/>
              </a:rPr>
              <a:t>混合精度</a:t>
            </a:r>
            <a:endParaRPr lang="en-US" altLang="zh-CN" sz="2000" dirty="0">
              <a:solidFill>
                <a:srgbClr val="C00000"/>
              </a:solidFill>
              <a:latin typeface="+mj-ea"/>
              <a:ea typeface="+mj-ea"/>
            </a:endParaRPr>
          </a:p>
          <a:p>
            <a:pPr algn="ctr">
              <a:lnSpc>
                <a:spcPct val="130000"/>
              </a:lnSpc>
            </a:pPr>
            <a:r>
              <a:rPr lang="zh-CN" altLang="en-US" sz="2000" dirty="0">
                <a:solidFill>
                  <a:srgbClr val="C00000"/>
                </a:solidFill>
                <a:latin typeface="+mj-ea"/>
                <a:ea typeface="+mj-ea"/>
              </a:rPr>
              <a:t>算子融合</a:t>
            </a:r>
            <a:endParaRPr lang="en-US" altLang="zh-CN" sz="2000" dirty="0">
              <a:solidFill>
                <a:srgbClr val="C00000"/>
              </a:solidFill>
              <a:latin typeface="+mj-ea"/>
              <a:ea typeface="+mj-ea"/>
            </a:endParaRPr>
          </a:p>
          <a:p>
            <a:pPr algn="ctr">
              <a:lnSpc>
                <a:spcPct val="130000"/>
              </a:lnSpc>
            </a:pPr>
            <a:r>
              <a:rPr lang="zh-CN" altLang="en-US" sz="2000" dirty="0">
                <a:solidFill>
                  <a:srgbClr val="C00000"/>
                </a:solidFill>
                <a:latin typeface="+mj-ea"/>
                <a:ea typeface="+mj-ea"/>
              </a:rPr>
              <a:t>梯度累加</a:t>
            </a:r>
            <a:endParaRPr lang="en-US" altLang="zh-CN" sz="2000" dirty="0">
              <a:solidFill>
                <a:srgbClr val="C00000"/>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5563327" y="4976025"/>
            <a:ext cx="1663950" cy="761170"/>
          </a:xfrm>
          <a:prstGeom prst="rect">
            <a:avLst/>
          </a:prstGeom>
          <a:noFill/>
        </p:spPr>
        <p:txBody>
          <a:bodyPr wrap="square" lIns="0" tIns="0" rIns="0" bIns="0" rtlCol="0">
            <a:spAutoFit/>
          </a:bodyPr>
          <a:lstStyle/>
          <a:p>
            <a:pPr algn="ctr">
              <a:lnSpc>
                <a:spcPct val="130000"/>
              </a:lnSpc>
            </a:pPr>
            <a:r>
              <a:rPr lang="zh-CN" altLang="en-US" sz="2000" dirty="0">
                <a:solidFill>
                  <a:srgbClr val="C00000"/>
                </a:solidFill>
                <a:latin typeface="+mj-ea"/>
                <a:ea typeface="+mj-ea"/>
              </a:rPr>
              <a:t>服务器架构</a:t>
            </a:r>
            <a:endParaRPr lang="en-US" altLang="zh-CN" sz="2000" dirty="0">
              <a:solidFill>
                <a:srgbClr val="C00000"/>
              </a:solidFill>
              <a:latin typeface="+mj-ea"/>
              <a:ea typeface="+mj-ea"/>
            </a:endParaRPr>
          </a:p>
          <a:p>
            <a:pPr algn="ctr">
              <a:lnSpc>
                <a:spcPct val="130000"/>
              </a:lnSpc>
            </a:pPr>
            <a:r>
              <a:rPr lang="zh-CN" altLang="en-US" sz="2000" dirty="0">
                <a:solidFill>
                  <a:srgbClr val="C00000"/>
                </a:solidFill>
                <a:latin typeface="+mj-ea"/>
                <a:ea typeface="+mj-ea"/>
              </a:rPr>
              <a:t>通信拓扑优化</a:t>
            </a:r>
            <a:endParaRPr lang="en-US" sz="2000" dirty="0" err="1">
              <a:solidFill>
                <a:srgbClr val="C00000"/>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67148"/>
            <a:chOff x="3039255" y="1988840"/>
            <a:chExt cx="5939446" cy="106714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4990212" y="2778989"/>
              <a:ext cx="2077492"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模型相关，相对固定</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可变因素</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09949" y="414637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sz="2400" b="1" dirty="0"/>
              <a:t>计算速率：</a:t>
            </a:r>
            <a:endParaRPr lang="en-US" altLang="zh-CN" sz="2400" b="1" dirty="0"/>
          </a:p>
        </p:txBody>
      </p:sp>
      <p:sp>
        <p:nvSpPr>
          <p:cNvPr id="16" name="Left Brace 8">
            <a:extLst>
              <a:ext uri="{FF2B5EF4-FFF2-40B4-BE49-F238E27FC236}">
                <a16:creationId xmlns:a16="http://schemas.microsoft.com/office/drawing/2014/main" id="{B4267FFE-5501-3546-AE94-939064572179}"/>
              </a:ext>
            </a:extLst>
          </p:cNvPr>
          <p:cNvSpPr/>
          <p:nvPr/>
        </p:nvSpPr>
        <p:spPr>
          <a:xfrm rot="16200000">
            <a:off x="8405098" y="3220739"/>
            <a:ext cx="240150" cy="2936919"/>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2936919 h 2936919"/>
                      <a:gd name="connsiteX1" fmla="*/ 120075 w 240150"/>
                      <a:gd name="connsiteY1" fmla="*/ 2916907 h 2936919"/>
                      <a:gd name="connsiteX2" fmla="*/ 120075 w 240150"/>
                      <a:gd name="connsiteY2" fmla="*/ 2440762 h 2936919"/>
                      <a:gd name="connsiteX3" fmla="*/ 120075 w 240150"/>
                      <a:gd name="connsiteY3" fmla="*/ 2007469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72302 h 2936919"/>
                      <a:gd name="connsiteX8" fmla="*/ 120075 w 240150"/>
                      <a:gd name="connsiteY8" fmla="*/ 524726 h 2936919"/>
                      <a:gd name="connsiteX9" fmla="*/ 120075 w 240150"/>
                      <a:gd name="connsiteY9" fmla="*/ 20012 h 2936919"/>
                      <a:gd name="connsiteX10" fmla="*/ 240150 w 240150"/>
                      <a:gd name="connsiteY10" fmla="*/ 0 h 2936919"/>
                      <a:gd name="connsiteX11" fmla="*/ 240150 w 240150"/>
                      <a:gd name="connsiteY11" fmla="*/ 499276 h 2936919"/>
                      <a:gd name="connsiteX12" fmla="*/ 240150 w 240150"/>
                      <a:gd name="connsiteY12" fmla="*/ 1027922 h 2936919"/>
                      <a:gd name="connsiteX13" fmla="*/ 240150 w 240150"/>
                      <a:gd name="connsiteY13" fmla="*/ 1556567 h 2936919"/>
                      <a:gd name="connsiteX14" fmla="*/ 240150 w 240150"/>
                      <a:gd name="connsiteY14" fmla="*/ 2085212 h 2936919"/>
                      <a:gd name="connsiteX15" fmla="*/ 240150 w 240150"/>
                      <a:gd name="connsiteY15" fmla="*/ 2936919 h 2936919"/>
                      <a:gd name="connsiteX0" fmla="*/ 240150 w 240150"/>
                      <a:gd name="connsiteY0" fmla="*/ 2936919 h 2936919"/>
                      <a:gd name="connsiteX1" fmla="*/ 120075 w 240150"/>
                      <a:gd name="connsiteY1" fmla="*/ 2916907 h 2936919"/>
                      <a:gd name="connsiteX2" fmla="*/ 120075 w 240150"/>
                      <a:gd name="connsiteY2" fmla="*/ 2469330 h 2936919"/>
                      <a:gd name="connsiteX3" fmla="*/ 120075 w 240150"/>
                      <a:gd name="connsiteY3" fmla="*/ 1978901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58018 h 2936919"/>
                      <a:gd name="connsiteX8" fmla="*/ 120075 w 240150"/>
                      <a:gd name="connsiteY8" fmla="*/ 524726 h 2936919"/>
                      <a:gd name="connsiteX9" fmla="*/ 120075 w 240150"/>
                      <a:gd name="connsiteY9" fmla="*/ 20012 h 2936919"/>
                      <a:gd name="connsiteX10" fmla="*/ 240150 w 240150"/>
                      <a:gd name="connsiteY10" fmla="*/ 0 h 293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2936919" stroke="0" extrusionOk="0">
                        <a:moveTo>
                          <a:pt x="240150" y="2936919"/>
                        </a:moveTo>
                        <a:cubicBezTo>
                          <a:pt x="175558" y="2936861"/>
                          <a:pt x="119410" y="2927667"/>
                          <a:pt x="120075" y="2916907"/>
                        </a:cubicBezTo>
                        <a:cubicBezTo>
                          <a:pt x="107281" y="2710146"/>
                          <a:pt x="126113" y="2556285"/>
                          <a:pt x="120075" y="2440762"/>
                        </a:cubicBezTo>
                        <a:cubicBezTo>
                          <a:pt x="114037" y="2325239"/>
                          <a:pt x="107549" y="2095960"/>
                          <a:pt x="120075" y="2007469"/>
                        </a:cubicBezTo>
                        <a:cubicBezTo>
                          <a:pt x="132601" y="1918978"/>
                          <a:pt x="124605" y="1593507"/>
                          <a:pt x="120075" y="1488471"/>
                        </a:cubicBezTo>
                        <a:cubicBezTo>
                          <a:pt x="115131" y="1481322"/>
                          <a:pt x="60251" y="1477153"/>
                          <a:pt x="0" y="1468459"/>
                        </a:cubicBezTo>
                        <a:cubicBezTo>
                          <a:pt x="68870" y="1469394"/>
                          <a:pt x="118531" y="1460365"/>
                          <a:pt x="120075" y="1448447"/>
                        </a:cubicBezTo>
                        <a:cubicBezTo>
                          <a:pt x="104584" y="1229878"/>
                          <a:pt x="128946" y="1197049"/>
                          <a:pt x="120075" y="972302"/>
                        </a:cubicBezTo>
                        <a:cubicBezTo>
                          <a:pt x="111204" y="747556"/>
                          <a:pt x="117625" y="650301"/>
                          <a:pt x="120075" y="524726"/>
                        </a:cubicBezTo>
                        <a:cubicBezTo>
                          <a:pt x="122525" y="399151"/>
                          <a:pt x="117818" y="210366"/>
                          <a:pt x="120075" y="20012"/>
                        </a:cubicBezTo>
                        <a:cubicBezTo>
                          <a:pt x="110502" y="9176"/>
                          <a:pt x="174993" y="-12159"/>
                          <a:pt x="240150" y="0"/>
                        </a:cubicBezTo>
                        <a:cubicBezTo>
                          <a:pt x="226277" y="221935"/>
                          <a:pt x="259528" y="326040"/>
                          <a:pt x="240150" y="499276"/>
                        </a:cubicBezTo>
                        <a:cubicBezTo>
                          <a:pt x="220772" y="672512"/>
                          <a:pt x="235980" y="872384"/>
                          <a:pt x="240150" y="1027922"/>
                        </a:cubicBezTo>
                        <a:cubicBezTo>
                          <a:pt x="244320" y="1183460"/>
                          <a:pt x="234267" y="1418880"/>
                          <a:pt x="240150" y="1556567"/>
                        </a:cubicBezTo>
                        <a:cubicBezTo>
                          <a:pt x="246033" y="1694254"/>
                          <a:pt x="221259" y="1857168"/>
                          <a:pt x="240150" y="2085212"/>
                        </a:cubicBezTo>
                        <a:cubicBezTo>
                          <a:pt x="259041" y="2313257"/>
                          <a:pt x="222499" y="2765911"/>
                          <a:pt x="240150" y="2936919"/>
                        </a:cubicBezTo>
                        <a:close/>
                      </a:path>
                      <a:path w="240150" h="2936919" fill="none" extrusionOk="0">
                        <a:moveTo>
                          <a:pt x="240150" y="2936919"/>
                        </a:moveTo>
                        <a:cubicBezTo>
                          <a:pt x="175808" y="2937613"/>
                          <a:pt x="119685" y="2925787"/>
                          <a:pt x="120075" y="2916907"/>
                        </a:cubicBezTo>
                        <a:cubicBezTo>
                          <a:pt x="111691" y="2815130"/>
                          <a:pt x="103165" y="2658038"/>
                          <a:pt x="120075" y="2469330"/>
                        </a:cubicBezTo>
                        <a:cubicBezTo>
                          <a:pt x="136985" y="2280622"/>
                          <a:pt x="98998" y="2140052"/>
                          <a:pt x="120075" y="1978901"/>
                        </a:cubicBezTo>
                        <a:cubicBezTo>
                          <a:pt x="141152" y="1817750"/>
                          <a:pt x="108301" y="1733652"/>
                          <a:pt x="120075" y="1488471"/>
                        </a:cubicBezTo>
                        <a:cubicBezTo>
                          <a:pt x="112432" y="1482682"/>
                          <a:pt x="60314" y="1461851"/>
                          <a:pt x="0" y="1468459"/>
                        </a:cubicBezTo>
                        <a:cubicBezTo>
                          <a:pt x="66095" y="1467927"/>
                          <a:pt x="121209" y="1459889"/>
                          <a:pt x="120075" y="1448447"/>
                        </a:cubicBezTo>
                        <a:cubicBezTo>
                          <a:pt x="136889" y="1270657"/>
                          <a:pt x="133207" y="1080308"/>
                          <a:pt x="120075" y="958018"/>
                        </a:cubicBezTo>
                        <a:cubicBezTo>
                          <a:pt x="106943" y="835728"/>
                          <a:pt x="102644" y="714787"/>
                          <a:pt x="120075" y="524726"/>
                        </a:cubicBezTo>
                        <a:cubicBezTo>
                          <a:pt x="137506" y="334665"/>
                          <a:pt x="104473" y="197068"/>
                          <a:pt x="120075" y="20012"/>
                        </a:cubicBezTo>
                        <a:cubicBezTo>
                          <a:pt x="125584" y="4964"/>
                          <a:pt x="175729" y="10467"/>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8" name="TextBox 9">
            <a:extLst>
              <a:ext uri="{FF2B5EF4-FFF2-40B4-BE49-F238E27FC236}">
                <a16:creationId xmlns:a16="http://schemas.microsoft.com/office/drawing/2014/main" id="{238B594C-1F82-7C4F-94D3-D88C80C80F06}"/>
              </a:ext>
            </a:extLst>
          </p:cNvPr>
          <p:cNvSpPr txBox="1"/>
          <p:nvPr/>
        </p:nvSpPr>
        <p:spPr>
          <a:xfrm>
            <a:off x="8031224" y="4972544"/>
            <a:ext cx="1025922" cy="1161280"/>
          </a:xfrm>
          <a:prstGeom prst="rect">
            <a:avLst/>
          </a:prstGeom>
          <a:noFill/>
        </p:spPr>
        <p:txBody>
          <a:bodyPr wrap="none" lIns="0" tIns="0" rIns="0" bIns="0" rtlCol="0">
            <a:spAutoFit/>
          </a:bodyPr>
          <a:lstStyle/>
          <a:p>
            <a:pPr algn="ctr">
              <a:lnSpc>
                <a:spcPct val="130000"/>
              </a:lnSpc>
            </a:pPr>
            <a:r>
              <a:rPr lang="zh-CN" altLang="en-US" sz="2000" dirty="0">
                <a:solidFill>
                  <a:srgbClr val="C00000"/>
                </a:solidFill>
                <a:latin typeface="+mj-ea"/>
                <a:ea typeface="+mj-ea"/>
              </a:rPr>
              <a:t>数据并行</a:t>
            </a:r>
            <a:endParaRPr lang="en-US" altLang="zh-CN" sz="2000" dirty="0">
              <a:solidFill>
                <a:srgbClr val="C00000"/>
              </a:solidFill>
              <a:latin typeface="+mj-ea"/>
              <a:ea typeface="+mj-ea"/>
            </a:endParaRPr>
          </a:p>
          <a:p>
            <a:pPr algn="ctr">
              <a:lnSpc>
                <a:spcPct val="130000"/>
              </a:lnSpc>
            </a:pPr>
            <a:r>
              <a:rPr lang="zh-CN" altLang="en-US" sz="2000" dirty="0">
                <a:solidFill>
                  <a:srgbClr val="C00000"/>
                </a:solidFill>
                <a:latin typeface="+mj-ea"/>
                <a:ea typeface="+mj-ea"/>
              </a:rPr>
              <a:t>模型并行</a:t>
            </a:r>
            <a:endParaRPr lang="en-US" altLang="zh-CN" sz="2000" dirty="0">
              <a:solidFill>
                <a:srgbClr val="C00000"/>
              </a:solidFill>
              <a:latin typeface="+mj-ea"/>
              <a:ea typeface="+mj-ea"/>
            </a:endParaRPr>
          </a:p>
          <a:p>
            <a:pPr algn="ctr">
              <a:lnSpc>
                <a:spcPct val="130000"/>
              </a:lnSpc>
            </a:pPr>
            <a:r>
              <a:rPr lang="zh-CN" altLang="en-US" sz="2000" dirty="0">
                <a:solidFill>
                  <a:srgbClr val="C00000"/>
                </a:solidFill>
                <a:latin typeface="+mj-ea"/>
                <a:ea typeface="+mj-ea"/>
              </a:rPr>
              <a:t>流水并行</a:t>
            </a:r>
            <a:endParaRPr lang="en-US" altLang="zh-CN" sz="2000" dirty="0">
              <a:solidFill>
                <a:srgbClr val="C00000"/>
              </a:solidFill>
              <a:latin typeface="+mj-ea"/>
              <a:ea typeface="+mj-ea"/>
            </a:endParaRPr>
          </a:p>
        </p:txBody>
      </p:sp>
    </p:spTree>
    <p:extLst>
      <p:ext uri="{BB962C8B-B14F-4D97-AF65-F5344CB8AC3E}">
        <p14:creationId xmlns:p14="http://schemas.microsoft.com/office/powerpoint/2010/main" val="4496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6"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normAutofit/>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分布式加速库</a:t>
            </a:r>
          </a:p>
        </p:txBody>
      </p:sp>
    </p:spTree>
    <p:extLst>
      <p:ext uri="{BB962C8B-B14F-4D97-AF65-F5344CB8AC3E}">
        <p14:creationId xmlns:p14="http://schemas.microsoft.com/office/powerpoint/2010/main" val="575286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0E42273-538F-8246-A6D0-ECCB6230261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019254" y="1696915"/>
            <a:ext cx="5481084" cy="4675960"/>
          </a:xfrm>
          <a:prstGeom prst="rect">
            <a:avLst/>
          </a:prstGeom>
        </p:spPr>
      </p:pic>
      <p:pic>
        <p:nvPicPr>
          <p:cNvPr id="3" name="图片 2">
            <a:extLst>
              <a:ext uri="{FF2B5EF4-FFF2-40B4-BE49-F238E27FC236}">
                <a16:creationId xmlns:a16="http://schemas.microsoft.com/office/drawing/2014/main" id="{6B804A0A-5FBE-7045-AC3C-101077F94C6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2442" y="2725615"/>
            <a:ext cx="5126373" cy="3488998"/>
          </a:xfrm>
          <a:prstGeom prst="rect">
            <a:avLst/>
          </a:prstGeom>
        </p:spPr>
      </p:pic>
      <p:sp>
        <p:nvSpPr>
          <p:cNvPr id="4" name="标题 3">
            <a:extLst>
              <a:ext uri="{FF2B5EF4-FFF2-40B4-BE49-F238E27FC236}">
                <a16:creationId xmlns:a16="http://schemas.microsoft.com/office/drawing/2014/main" id="{1C823659-6092-5B4B-BB82-5E44094546BC}"/>
              </a:ext>
            </a:extLst>
          </p:cNvPr>
          <p:cNvSpPr>
            <a:spLocks noGrp="1"/>
          </p:cNvSpPr>
          <p:nvPr>
            <p:ph type="title"/>
          </p:nvPr>
        </p:nvSpPr>
        <p:spPr/>
        <p:txBody>
          <a:bodyPr/>
          <a:lstStyle/>
          <a:p>
            <a:r>
              <a:rPr lang="zh-CN" altLang="en-US" dirty="0"/>
              <a:t>大模型遇到 </a:t>
            </a:r>
            <a:r>
              <a:rPr lang="en-US" altLang="zh-CN" dirty="0"/>
              <a:t>AI</a:t>
            </a:r>
            <a:r>
              <a:rPr lang="zh-CN" altLang="en-US" dirty="0"/>
              <a:t> 系统</a:t>
            </a:r>
          </a:p>
        </p:txBody>
      </p:sp>
      <p:sp>
        <p:nvSpPr>
          <p:cNvPr id="8" name="内容占位符 7">
            <a:extLst>
              <a:ext uri="{FF2B5EF4-FFF2-40B4-BE49-F238E27FC236}">
                <a16:creationId xmlns:a16="http://schemas.microsoft.com/office/drawing/2014/main" id="{2A1BB4AF-8E39-2D4F-8408-D7B0E502BAE4}"/>
              </a:ext>
            </a:extLst>
          </p:cNvPr>
          <p:cNvSpPr>
            <a:spLocks noGrp="1"/>
          </p:cNvSpPr>
          <p:nvPr>
            <p:ph sz="half" idx="1"/>
          </p:nvPr>
        </p:nvSpPr>
        <p:spPr>
          <a:xfrm>
            <a:off x="421491" y="2136425"/>
            <a:ext cx="4968273" cy="589190"/>
          </a:xfrm>
        </p:spPr>
        <p:txBody>
          <a:bodyPr/>
          <a:lstStyle/>
          <a:p>
            <a:pPr marL="0" indent="0" algn="ctr">
              <a:buNone/>
            </a:pPr>
            <a:r>
              <a:rPr kumimoji="1" lang="en-US" altLang="zh-CN" b="1" dirty="0">
                <a:latin typeface="Futura Medium" panose="020B0602020204020303" pitchFamily="34" charset="-79"/>
                <a:cs typeface="Futura Medium" panose="020B0602020204020303" pitchFamily="34" charset="-79"/>
              </a:rPr>
              <a:t>AI</a:t>
            </a:r>
            <a:r>
              <a:rPr kumimoji="1" lang="zh-CN" altLang="en-US" b="1" dirty="0">
                <a:latin typeface="Futura Medium" panose="020B0602020204020303" pitchFamily="34" charset="-79"/>
                <a:cs typeface="Futura Medium" panose="020B0602020204020303" pitchFamily="34" charset="-79"/>
              </a:rPr>
              <a:t> 系统全栈架构图</a:t>
            </a:r>
          </a:p>
        </p:txBody>
      </p:sp>
      <p:sp>
        <p:nvSpPr>
          <p:cNvPr id="9" name="内容占位符 7">
            <a:extLst>
              <a:ext uri="{FF2B5EF4-FFF2-40B4-BE49-F238E27FC236}">
                <a16:creationId xmlns:a16="http://schemas.microsoft.com/office/drawing/2014/main" id="{D94DFE54-27B9-2C4C-9491-A1D7E2A5CFC3}"/>
              </a:ext>
            </a:extLst>
          </p:cNvPr>
          <p:cNvSpPr txBox="1">
            <a:spLocks/>
          </p:cNvSpPr>
          <p:nvPr/>
        </p:nvSpPr>
        <p:spPr>
          <a:xfrm>
            <a:off x="6385606" y="1028594"/>
            <a:ext cx="4968273"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Font typeface="Arial" pitchFamily="34" charset="0"/>
              <a:buNone/>
            </a:pPr>
            <a:r>
              <a:rPr kumimoji="1" lang="en-US" altLang="zh-CN" b="1" dirty="0">
                <a:latin typeface="Futura Medium" panose="020B0602020204020303" pitchFamily="34" charset="-79"/>
                <a:cs typeface="Futura Medium" panose="020B0602020204020303" pitchFamily="34" charset="-79"/>
              </a:rPr>
              <a:t>AI</a:t>
            </a:r>
            <a:r>
              <a:rPr kumimoji="1" lang="zh-CN" altLang="en-US" b="1" dirty="0">
                <a:latin typeface="Futura Medium" panose="020B0602020204020303" pitchFamily="34" charset="-79"/>
                <a:cs typeface="Futura Medium" panose="020B0602020204020303" pitchFamily="34" charset="-79"/>
              </a:rPr>
              <a:t> 系统 </a:t>
            </a:r>
            <a:r>
              <a:rPr kumimoji="1" lang="en-US" altLang="zh-CN" b="1" dirty="0">
                <a:latin typeface="Futura Medium" panose="020B0602020204020303" pitchFamily="34" charset="-79"/>
                <a:cs typeface="Futura Medium" panose="020B0602020204020303" pitchFamily="34" charset="-79"/>
              </a:rPr>
              <a:t>+</a:t>
            </a:r>
            <a:r>
              <a:rPr kumimoji="1" lang="zh-CN" altLang="en-US" b="1" dirty="0">
                <a:latin typeface="Futura Medium" panose="020B0602020204020303" pitchFamily="34" charset="-79"/>
                <a:cs typeface="Futura Medium" panose="020B0602020204020303" pitchFamily="34" charset="-79"/>
              </a:rPr>
              <a:t> 大模型全栈架构图</a:t>
            </a:r>
          </a:p>
        </p:txBody>
      </p:sp>
    </p:spTree>
    <p:extLst>
      <p:ext uri="{BB962C8B-B14F-4D97-AF65-F5344CB8AC3E}">
        <p14:creationId xmlns:p14="http://schemas.microsoft.com/office/powerpoint/2010/main" val="4086580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CA9F5B0-A698-C747-AFFC-B6645CA2A0A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417995" y="1360170"/>
            <a:ext cx="6049107" cy="5160545"/>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硬件体系结构：</a:t>
            </a:r>
            <a:r>
              <a:rPr lang="en-US" altLang="zh-CN" dirty="0"/>
              <a:t>AI</a:t>
            </a:r>
            <a:r>
              <a:rPr lang="zh-CN" altLang="en-US" dirty="0"/>
              <a:t> 芯片 </a:t>
            </a:r>
            <a:r>
              <a:rPr lang="en-US" altLang="zh-CN" dirty="0"/>
              <a:t>&amp;</a:t>
            </a:r>
            <a:r>
              <a:rPr lang="zh-CN" altLang="en-US" dirty="0"/>
              <a:t> 网络加速器</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6" y="1360170"/>
            <a:ext cx="4176964" cy="4994910"/>
          </a:xfrm>
          <a:ln w="57150">
            <a:solidFill>
              <a:schemeClr val="bg1">
                <a:lumMod val="95000"/>
              </a:schemeClr>
            </a:solidFill>
          </a:ln>
        </p:spPr>
        <p:txBody>
          <a:bodyPr anchor="ctr"/>
          <a:lstStyle/>
          <a:p>
            <a:r>
              <a:rPr lang="zh-CN" altLang="en-US" b="1" dirty="0"/>
              <a:t>硬件接口抽象：</a:t>
            </a:r>
            <a:endParaRPr lang="en-US" altLang="zh-CN" b="1" dirty="0"/>
          </a:p>
          <a:p>
            <a:pPr lvl="1"/>
            <a:r>
              <a:rPr lang="en-US" altLang="zh-CN" dirty="0"/>
              <a:t>GPU\TPU\NPU</a:t>
            </a:r>
            <a:r>
              <a:rPr lang="zh-CN" altLang="en-US" dirty="0"/>
              <a:t>和各种 </a:t>
            </a:r>
            <a:r>
              <a:rPr lang="en-US" altLang="zh-CN" dirty="0"/>
              <a:t>DSA</a:t>
            </a:r>
            <a:r>
              <a:rPr lang="zh-CN" altLang="en-US" dirty="0"/>
              <a:t>。统一硬件接口抽象可以复用编译优化策略，让优化与具体底层设备和体系结构适当解耦。</a:t>
            </a:r>
          </a:p>
          <a:p>
            <a:r>
              <a:rPr lang="zh-CN" altLang="en-US" b="1" dirty="0"/>
              <a:t>可扩展网络：</a:t>
            </a:r>
            <a:endParaRPr lang="en-US" altLang="zh-CN" b="1" dirty="0"/>
          </a:p>
          <a:p>
            <a:pPr lvl="1"/>
            <a:r>
              <a:rPr lang="en-US" altLang="zh-CN" dirty="0"/>
              <a:t>RDMA</a:t>
            </a:r>
            <a:r>
              <a:rPr lang="zh-CN" altLang="en-US" dirty="0"/>
              <a:t>，</a:t>
            </a:r>
            <a:r>
              <a:rPr lang="en-US" altLang="zh-CN" dirty="0"/>
              <a:t>InifiBand</a:t>
            </a:r>
            <a:r>
              <a:rPr lang="zh-CN" altLang="en-US" dirty="0"/>
              <a:t>，</a:t>
            </a:r>
            <a:r>
              <a:rPr lang="en-US" altLang="zh-CN" dirty="0"/>
              <a:t>NVLink </a:t>
            </a:r>
            <a:r>
              <a:rPr lang="zh-CN" altLang="en-US" dirty="0"/>
              <a:t>等。提供高效 </a:t>
            </a:r>
            <a:r>
              <a:rPr lang="en-US" altLang="zh-CN" dirty="0"/>
              <a:t>NPU</a:t>
            </a:r>
            <a:r>
              <a:rPr lang="zh-CN" altLang="en-US" dirty="0"/>
              <a:t> 到 </a:t>
            </a:r>
            <a:r>
              <a:rPr lang="en-US" altLang="zh-CN" dirty="0"/>
              <a:t>NPU</a:t>
            </a:r>
            <a:r>
              <a:rPr lang="zh-CN" altLang="en-US" dirty="0"/>
              <a:t> 互联，更高带宽，更灵活通信原语与高效的通信聚合算法。</a:t>
            </a:r>
          </a:p>
        </p:txBody>
      </p:sp>
      <p:sp>
        <p:nvSpPr>
          <p:cNvPr id="9" name="矩形 8">
            <a:extLst>
              <a:ext uri="{FF2B5EF4-FFF2-40B4-BE49-F238E27FC236}">
                <a16:creationId xmlns:a16="http://schemas.microsoft.com/office/drawing/2014/main" id="{99D1CAB7-4E6F-014C-91BC-AC1120D13E94}"/>
              </a:ext>
            </a:extLst>
          </p:cNvPr>
          <p:cNvSpPr/>
          <p:nvPr/>
        </p:nvSpPr>
        <p:spPr>
          <a:xfrm>
            <a:off x="9126717" y="5630368"/>
            <a:ext cx="2340385" cy="72471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57487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30858</TotalTime>
  <Words>915</Words>
  <Application>Microsoft Macintosh PowerPoint</Application>
  <PresentationFormat>自定义</PresentationFormat>
  <Paragraphs>131</Paragraphs>
  <Slides>17</Slides>
  <Notes>3</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17</vt:i4>
      </vt:variant>
    </vt:vector>
  </HeadingPairs>
  <TitlesOfParts>
    <vt:vector size="33" baseType="lpstr">
      <vt:lpstr>Microsoft YaHei</vt:lpstr>
      <vt:lpstr>Microsoft YaHei</vt:lpstr>
      <vt:lpstr>ACGN-MiaoGB-Flash</vt:lpstr>
      <vt:lpstr>Segoe UI</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大模型系列 – 分布式训练加速</vt:lpstr>
      <vt:lpstr>大模型系列 – 分布式训练加速</vt:lpstr>
      <vt:lpstr>分布式并行意义</vt:lpstr>
      <vt:lpstr>分布式并行意义</vt:lpstr>
      <vt:lpstr>PowerPoint 演示文稿</vt:lpstr>
      <vt:lpstr>大模型遇到 AI 系统</vt:lpstr>
      <vt:lpstr>硬件体系结构：AI 芯片 &amp; 网络加速器</vt:lpstr>
      <vt:lpstr>硬件体系结构：存储、组网和资源管理</vt:lpstr>
      <vt:lpstr>分布式训练</vt:lpstr>
      <vt:lpstr>大模型使能层：分布式训练推理框架</vt:lpstr>
      <vt:lpstr>DeepSpeed</vt:lpstr>
      <vt:lpstr>Megatron-LM</vt:lpstr>
      <vt:lpstr>Colossal-AI &amp; BMTrain</vt:lpstr>
      <vt:lpstr>Summary：分布式加速库/分布式加速框架</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10518</cp:revision>
  <cp:lastPrinted>2023-09-08T09:14:01Z</cp:lastPrinted>
  <dcterms:created xsi:type="dcterms:W3CDTF">2020-08-28T08:44:19Z</dcterms:created>
  <dcterms:modified xsi:type="dcterms:W3CDTF">2024-03-20T02:31:12Z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